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12" r:id="rId3"/>
    <p:sldId id="314" r:id="rId4"/>
    <p:sldId id="331" r:id="rId5"/>
    <p:sldId id="316" r:id="rId6"/>
    <p:sldId id="323" r:id="rId7"/>
    <p:sldId id="325" r:id="rId8"/>
    <p:sldId id="315" r:id="rId9"/>
    <p:sldId id="318" r:id="rId10"/>
    <p:sldId id="320" r:id="rId11"/>
    <p:sldId id="321" r:id="rId12"/>
    <p:sldId id="322" r:id="rId13"/>
    <p:sldId id="257" r:id="rId14"/>
    <p:sldId id="258" r:id="rId15"/>
    <p:sldId id="326" r:id="rId16"/>
    <p:sldId id="259" r:id="rId17"/>
    <p:sldId id="260" r:id="rId18"/>
    <p:sldId id="261" r:id="rId19"/>
    <p:sldId id="342" r:id="rId20"/>
    <p:sldId id="262" r:id="rId21"/>
    <p:sldId id="264" r:id="rId22"/>
    <p:sldId id="263" r:id="rId23"/>
    <p:sldId id="266" r:id="rId24"/>
    <p:sldId id="268" r:id="rId25"/>
    <p:sldId id="328" r:id="rId26"/>
    <p:sldId id="267" r:id="rId27"/>
    <p:sldId id="272" r:id="rId28"/>
    <p:sldId id="329" r:id="rId29"/>
    <p:sldId id="273" r:id="rId30"/>
    <p:sldId id="330" r:id="rId31"/>
    <p:sldId id="337" r:id="rId32"/>
    <p:sldId id="269" r:id="rId33"/>
    <p:sldId id="332" r:id="rId34"/>
    <p:sldId id="338" r:id="rId35"/>
    <p:sldId id="339" r:id="rId36"/>
    <p:sldId id="341" r:id="rId37"/>
    <p:sldId id="340" r:id="rId38"/>
    <p:sldId id="334" r:id="rId39"/>
    <p:sldId id="333" r:id="rId40"/>
    <p:sldId id="274" r:id="rId41"/>
    <p:sldId id="335" r:id="rId42"/>
    <p:sldId id="343" r:id="rId43"/>
    <p:sldId id="336" r:id="rId44"/>
    <p:sldId id="345" r:id="rId45"/>
    <p:sldId id="34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9900"/>
    <a:srgbClr val="424242"/>
    <a:srgbClr val="FA9500"/>
    <a:srgbClr val="EE8E00"/>
    <a:srgbClr val="D67F00"/>
    <a:srgbClr val="3299BB"/>
    <a:srgbClr val="BCBCBC"/>
    <a:srgbClr val="E9E9E9"/>
    <a:srgbClr val="BBBEBA"/>
    <a:srgbClr val="D5D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4" autoAdjust="0"/>
    <p:restoredTop sz="99495" autoAdjust="0"/>
  </p:normalViewPr>
  <p:slideViewPr>
    <p:cSldViewPr>
      <p:cViewPr>
        <p:scale>
          <a:sx n="50" d="100"/>
          <a:sy n="50" d="100"/>
        </p:scale>
        <p:origin x="-1740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A5FAF-98E1-44B6-849F-C092BDFDB3C9}" type="datetimeFigureOut">
              <a:rPr lang="sl-SI" smtClean="0"/>
              <a:t>8.1.2014</a:t>
            </a:fld>
            <a:endParaRPr lang="sl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3764A-8F48-40D9-8395-CB58627657C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1721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3764A-8F48-40D9-8395-CB58627657C7}" type="slidenum">
              <a:rPr lang="sl-SI" smtClean="0"/>
              <a:t>18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6404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9E9E9"/>
            </a:gs>
            <a:gs pos="100000">
              <a:srgbClr val="BCBCB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76400"/>
            <a:ext cx="9144000" cy="2438400"/>
          </a:xfrm>
          <a:prstGeom prst="rect">
            <a:avLst/>
          </a:prstGeom>
          <a:solidFill>
            <a:srgbClr val="3299B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l-SI" dirty="0">
                <a:solidFill>
                  <a:schemeClr val="bg1">
                    <a:lumMod val="95000"/>
                  </a:schemeClr>
                </a:solidFill>
              </a:rPr>
              <a:t>Masters in Computer </a:t>
            </a:r>
            <a:r>
              <a:rPr lang="sl-SI" dirty="0" smtClean="0">
                <a:solidFill>
                  <a:schemeClr val="bg1">
                    <a:lumMod val="95000"/>
                  </a:schemeClr>
                </a:solidFill>
              </a:rPr>
              <a:t>Vision</a:t>
            </a:r>
            <a:br>
              <a:rPr lang="sl-SI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sl-SI" dirty="0">
                <a:solidFill>
                  <a:schemeClr val="bg1">
                    <a:lumMod val="95000"/>
                  </a:schemeClr>
                </a:solidFill>
              </a:rPr>
              <a:t>Software Engineering </a:t>
            </a:r>
            <a:r>
              <a:rPr lang="sl-SI" dirty="0">
                <a:solidFill>
                  <a:schemeClr val="bg1">
                    <a:lumMod val="95000"/>
                  </a:schemeClr>
                </a:solidFill>
              </a:rPr>
              <a:t>Project</a:t>
            </a:r>
            <a:br>
              <a:rPr lang="sl-SI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sl-SI" dirty="0">
                <a:solidFill>
                  <a:schemeClr val="bg1">
                    <a:lumMod val="95000"/>
                  </a:schemeClr>
                </a:solidFill>
              </a:rPr>
              <a:t>2013 – 2014</a:t>
            </a:r>
            <a:br>
              <a:rPr lang="sl-SI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sl-SI" dirty="0">
                <a:solidFill>
                  <a:schemeClr val="bg1">
                    <a:lumMod val="95000"/>
                  </a:schemeClr>
                </a:solidFill>
              </a:rPr>
              <a:t>"</a:t>
            </a:r>
            <a:r>
              <a:rPr lang="sl-SI" dirty="0" smtClean="0">
                <a:solidFill>
                  <a:schemeClr val="bg1">
                    <a:lumMod val="95000"/>
                  </a:schemeClr>
                </a:solidFill>
              </a:rPr>
              <a:t>YoMap"</a:t>
            </a:r>
            <a:endParaRPr lang="sl-SI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6297" y="4571997"/>
            <a:ext cx="3647703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Natalia Shepeleva</a:t>
            </a:r>
            <a:endParaRPr lang="sl-SI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4571998"/>
            <a:ext cx="3126727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Oksana Hagen</a:t>
            </a:r>
            <a:endParaRPr lang="sl-SI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86138" y="5697909"/>
            <a:ext cx="3057862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Klemen Istenič</a:t>
            </a:r>
            <a:endParaRPr lang="sl-SI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703606"/>
            <a:ext cx="3523694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Emre Ozan Alkan</a:t>
            </a:r>
            <a:endParaRPr lang="sl-SI" sz="2800" dirty="0"/>
          </a:p>
        </p:txBody>
      </p:sp>
    </p:spTree>
    <p:extLst>
      <p:ext uri="{BB962C8B-B14F-4D97-AF65-F5344CB8AC3E}">
        <p14:creationId xmlns:p14="http://schemas.microsoft.com/office/powerpoint/2010/main" val="12303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9"/>
    </mc:Choice>
    <mc:Fallback xmlns="">
      <p:transition spd="slow" advTm="632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52400"/>
            <a:ext cx="6309924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Plan of implementation</a:t>
            </a:r>
            <a:endParaRPr lang="sl-SI" sz="4000" dirty="0"/>
          </a:p>
        </p:txBody>
      </p:sp>
      <p:sp>
        <p:nvSpPr>
          <p:cNvPr id="3" name="Rounded Rectangle 2"/>
          <p:cNvSpPr/>
          <p:nvPr/>
        </p:nvSpPr>
        <p:spPr>
          <a:xfrm>
            <a:off x="3406281" y="3292172"/>
            <a:ext cx="2331438" cy="838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Project</a:t>
            </a:r>
            <a:endParaRPr lang="sl-SI" dirty="0"/>
          </a:p>
        </p:txBody>
      </p:sp>
      <p:sp>
        <p:nvSpPr>
          <p:cNvPr id="9" name="Rounded Rectangle 8"/>
          <p:cNvSpPr/>
          <p:nvPr/>
        </p:nvSpPr>
        <p:spPr>
          <a:xfrm>
            <a:off x="1341465" y="2229456"/>
            <a:ext cx="2064816" cy="742344"/>
          </a:xfrm>
          <a:prstGeom prst="roundRect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Path Algorithms</a:t>
            </a:r>
            <a:endParaRPr lang="sl-SI" dirty="0"/>
          </a:p>
        </p:txBody>
      </p:sp>
      <p:sp>
        <p:nvSpPr>
          <p:cNvPr id="10" name="Rounded Rectangle 9"/>
          <p:cNvSpPr/>
          <p:nvPr/>
        </p:nvSpPr>
        <p:spPr>
          <a:xfrm>
            <a:off x="1341465" y="4439256"/>
            <a:ext cx="2064816" cy="742344"/>
          </a:xfrm>
          <a:prstGeom prst="roundRect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User Interface</a:t>
            </a:r>
            <a:endParaRPr lang="sl-SI" dirty="0"/>
          </a:p>
        </p:txBody>
      </p:sp>
      <p:sp>
        <p:nvSpPr>
          <p:cNvPr id="12" name="Rounded Rectangle 11"/>
          <p:cNvSpPr/>
          <p:nvPr/>
        </p:nvSpPr>
        <p:spPr>
          <a:xfrm>
            <a:off x="5737719" y="4439256"/>
            <a:ext cx="2064816" cy="742344"/>
          </a:xfrm>
          <a:prstGeom prst="roundRect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Map representation</a:t>
            </a:r>
            <a:endParaRPr lang="sl-SI" dirty="0"/>
          </a:p>
        </p:txBody>
      </p:sp>
      <p:sp>
        <p:nvSpPr>
          <p:cNvPr id="13" name="Rounded Rectangle 12"/>
          <p:cNvSpPr/>
          <p:nvPr/>
        </p:nvSpPr>
        <p:spPr>
          <a:xfrm>
            <a:off x="5737719" y="2229456"/>
            <a:ext cx="2064816" cy="742344"/>
          </a:xfrm>
          <a:prstGeom prst="roundRect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Database and Data stuctures</a:t>
            </a:r>
            <a:endParaRPr lang="sl-SI" dirty="0"/>
          </a:p>
        </p:txBody>
      </p:sp>
      <p:sp>
        <p:nvSpPr>
          <p:cNvPr id="14" name="Rounded Rectangle 13"/>
          <p:cNvSpPr/>
          <p:nvPr/>
        </p:nvSpPr>
        <p:spPr>
          <a:xfrm>
            <a:off x="162052" y="5943600"/>
            <a:ext cx="2064816" cy="74234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Matlab</a:t>
            </a:r>
            <a:endParaRPr lang="sl-SI" dirty="0"/>
          </a:p>
        </p:txBody>
      </p:sp>
      <p:sp>
        <p:nvSpPr>
          <p:cNvPr id="15" name="Rounded Rectangle 14"/>
          <p:cNvSpPr/>
          <p:nvPr/>
        </p:nvSpPr>
        <p:spPr>
          <a:xfrm>
            <a:off x="2479103" y="5943600"/>
            <a:ext cx="2064816" cy="74234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C++</a:t>
            </a:r>
            <a:endParaRPr lang="sl-SI" dirty="0"/>
          </a:p>
        </p:txBody>
      </p:sp>
      <p:sp>
        <p:nvSpPr>
          <p:cNvPr id="16" name="Rounded Rectangle 15"/>
          <p:cNvSpPr/>
          <p:nvPr/>
        </p:nvSpPr>
        <p:spPr>
          <a:xfrm>
            <a:off x="4699000" y="5943600"/>
            <a:ext cx="2064816" cy="74234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C++</a:t>
            </a:r>
            <a:endParaRPr lang="sl-SI" dirty="0"/>
          </a:p>
        </p:txBody>
      </p:sp>
      <p:sp>
        <p:nvSpPr>
          <p:cNvPr id="17" name="Rounded Rectangle 16"/>
          <p:cNvSpPr/>
          <p:nvPr/>
        </p:nvSpPr>
        <p:spPr>
          <a:xfrm>
            <a:off x="7002984" y="5943600"/>
            <a:ext cx="2064816" cy="74234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dirty="0" smtClean="0"/>
              <a:t>Matlab</a:t>
            </a:r>
            <a:endParaRPr lang="sl-SI" dirty="0"/>
          </a:p>
        </p:txBody>
      </p:sp>
      <p:cxnSp>
        <p:nvCxnSpPr>
          <p:cNvPr id="5" name="Straight Arrow Connector 4"/>
          <p:cNvCxnSpPr>
            <a:stCxn id="3" idx="1"/>
            <a:endCxn id="9" idx="2"/>
          </p:cNvCxnSpPr>
          <p:nvPr/>
        </p:nvCxnSpPr>
        <p:spPr>
          <a:xfrm flipH="1" flipV="1">
            <a:off x="2373873" y="2971800"/>
            <a:ext cx="1032408" cy="7394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1"/>
            <a:endCxn id="10" idx="0"/>
          </p:cNvCxnSpPr>
          <p:nvPr/>
        </p:nvCxnSpPr>
        <p:spPr>
          <a:xfrm flipH="1">
            <a:off x="2373873" y="3711272"/>
            <a:ext cx="1032408" cy="72798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3"/>
            <a:endCxn id="12" idx="0"/>
          </p:cNvCxnSpPr>
          <p:nvPr/>
        </p:nvCxnSpPr>
        <p:spPr>
          <a:xfrm>
            <a:off x="5737719" y="3711272"/>
            <a:ext cx="1032408" cy="72798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3"/>
            <a:endCxn id="13" idx="2"/>
          </p:cNvCxnSpPr>
          <p:nvPr/>
        </p:nvCxnSpPr>
        <p:spPr>
          <a:xfrm flipV="1">
            <a:off x="5737719" y="2971800"/>
            <a:ext cx="1032408" cy="7394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14" idx="0"/>
          </p:cNvCxnSpPr>
          <p:nvPr/>
        </p:nvCxnSpPr>
        <p:spPr>
          <a:xfrm flipH="1">
            <a:off x="1194460" y="5181600"/>
            <a:ext cx="1179413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2"/>
            <a:endCxn id="15" idx="0"/>
          </p:cNvCxnSpPr>
          <p:nvPr/>
        </p:nvCxnSpPr>
        <p:spPr>
          <a:xfrm>
            <a:off x="2373873" y="5181600"/>
            <a:ext cx="1137638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  <a:endCxn id="16" idx="0"/>
          </p:cNvCxnSpPr>
          <p:nvPr/>
        </p:nvCxnSpPr>
        <p:spPr>
          <a:xfrm flipH="1">
            <a:off x="5731408" y="5181600"/>
            <a:ext cx="1038719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0"/>
          </p:cNvCxnSpPr>
          <p:nvPr/>
        </p:nvCxnSpPr>
        <p:spPr>
          <a:xfrm>
            <a:off x="6832600" y="5181600"/>
            <a:ext cx="1202792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4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"/>
    </mc:Choice>
    <mc:Fallback xmlns="">
      <p:transition spd="slow" advTm="5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52400"/>
            <a:ext cx="4113810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Data sources</a:t>
            </a:r>
            <a:endParaRPr lang="sl-SI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6" y="1699960"/>
            <a:ext cx="2227442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Map data</a:t>
            </a:r>
            <a:endParaRPr lang="sl-SI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111118" y="762000"/>
            <a:ext cx="3423282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Points of Interest</a:t>
            </a:r>
            <a:endParaRPr lang="sl-SI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2819400"/>
            <a:ext cx="1496473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Static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64903" y="1894503"/>
            <a:ext cx="1926077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Dynamic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" y="3694924"/>
            <a:ext cx="3054592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OpenStreetMaps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4246241"/>
            <a:ext cx="3832048" cy="783255"/>
          </a:xfrm>
          <a:prstGeom prst="rect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ree Serif" pitchFamily="50" charset="-18"/>
              </a:rPr>
              <a:t>Open Database License (</a:t>
            </a:r>
            <a:r>
              <a:rPr lang="en-US" sz="1600" dirty="0" err="1">
                <a:solidFill>
                  <a:schemeClr val="bg1"/>
                </a:solidFill>
                <a:latin typeface="Bree Serif" pitchFamily="50" charset="-18"/>
              </a:rPr>
              <a:t>ODbL</a:t>
            </a:r>
            <a:r>
              <a:rPr lang="en-US" sz="1600" dirty="0">
                <a:solidFill>
                  <a:schemeClr val="bg1"/>
                </a:solidFill>
                <a:latin typeface="Bree Serif" pitchFamily="50" charset="-18"/>
              </a:rPr>
              <a:t>) </a:t>
            </a:r>
            <a:r>
              <a:rPr lang="sl-SI" sz="16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16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en-US" sz="1600" dirty="0" smtClean="0">
                <a:solidFill>
                  <a:schemeClr val="bg1"/>
                </a:solidFill>
                <a:latin typeface="Bree Serif" pitchFamily="50" charset="-18"/>
              </a:rPr>
              <a:t>from </a:t>
            </a:r>
            <a:r>
              <a:rPr lang="en-US" sz="1600" dirty="0">
                <a:solidFill>
                  <a:schemeClr val="bg1"/>
                </a:solidFill>
                <a:latin typeface="Bree Serif" pitchFamily="50" charset="-18"/>
              </a:rPr>
              <a:t>Open Data Commons (ODC)</a:t>
            </a:r>
            <a:endParaRPr lang="sl-SI" sz="1600" dirty="0">
              <a:solidFill>
                <a:schemeClr val="bg1"/>
              </a:solidFill>
              <a:latin typeface="Bree Serif" pitchFamily="50" charset="-1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29" y="5158314"/>
            <a:ext cx="1616271" cy="16234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64902" y="2770027"/>
            <a:ext cx="3896169" cy="1029476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Collaborated with other</a:t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group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42895" y="4085723"/>
            <a:ext cx="4482105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170 POI and 26 categories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1200" y="4677494"/>
            <a:ext cx="1558989" cy="1521919"/>
          </a:xfrm>
          <a:prstGeom prst="rect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Bree Serif" pitchFamily="50" charset="-18"/>
              </a:rPr>
              <a:t>Location</a:t>
            </a:r>
            <a:endParaRPr lang="sl-SI" sz="1600" dirty="0" smtClean="0">
              <a:solidFill>
                <a:schemeClr val="bg1"/>
              </a:solidFill>
              <a:latin typeface="Bree Serif" pitchFamily="50" charset="-18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Bree Serif" pitchFamily="50" charset="-18"/>
              </a:rPr>
              <a:t>Name</a:t>
            </a:r>
            <a:endParaRPr lang="sl-SI" sz="1600" dirty="0" smtClean="0">
              <a:solidFill>
                <a:schemeClr val="bg1"/>
              </a:solidFill>
              <a:latin typeface="Bree Serif" pitchFamily="50" charset="-18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Bree Serif" pitchFamily="50" charset="-18"/>
              </a:rPr>
              <a:t>Address</a:t>
            </a:r>
            <a:endParaRPr lang="sl-SI" sz="1600" dirty="0" smtClean="0">
              <a:solidFill>
                <a:schemeClr val="bg1"/>
              </a:solidFill>
              <a:latin typeface="Bree Serif" pitchFamily="50" charset="-18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Bree Serif" pitchFamily="50" charset="-18"/>
              </a:rPr>
              <a:t>Category</a:t>
            </a:r>
            <a:endParaRPr lang="sl-SI" sz="1600" dirty="0" smtClean="0">
              <a:solidFill>
                <a:schemeClr val="bg1"/>
              </a:solidFill>
              <a:latin typeface="Bree Serif" pitchFamily="50" charset="-18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Bree Serif" pitchFamily="50" charset="-18"/>
              </a:rPr>
              <a:t>Photo</a:t>
            </a:r>
            <a:endParaRPr lang="sl-SI" sz="16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7858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18"/>
    </mc:Choice>
    <mc:Fallback xmlns="">
      <p:transition spd="slow" advTm="4291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432117"/>
            <a:ext cx="5372100" cy="236156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0" y="152400"/>
            <a:ext cx="4969814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OpenStreetMaps</a:t>
            </a:r>
            <a:endParaRPr lang="sl-SI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1797231"/>
            <a:ext cx="3926625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Four core elements:</a:t>
            </a:r>
            <a:endParaRPr lang="sl-SI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9608" y="2819400"/>
            <a:ext cx="1464413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Node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9608" y="3756176"/>
            <a:ext cx="1331171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Way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9608" y="4692952"/>
            <a:ext cx="1858751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Relation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9608" y="5629729"/>
            <a:ext cx="1223514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Tag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4005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"/>
    </mc:Choice>
    <mc:Fallback xmlns="">
      <p:transition spd="slow" advTm="1094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19600" y="2286000"/>
            <a:ext cx="2801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4000" dirty="0" smtClean="0">
                <a:latin typeface="Bree Serif" pitchFamily="50" charset="-18"/>
              </a:rPr>
              <a:t>fsdadsadsa</a:t>
            </a:r>
            <a:endParaRPr lang="sl-SI" sz="4000" dirty="0">
              <a:latin typeface="Bree Serif" pitchFamily="50" charset="-1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 b="689"/>
          <a:stretch/>
        </p:blipFill>
        <p:spPr>
          <a:xfrm>
            <a:off x="0" y="-47593"/>
            <a:ext cx="9220200" cy="69055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52400"/>
            <a:ext cx="9142623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Relational vs. XML based database</a:t>
            </a:r>
            <a:endParaRPr lang="sl-SI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68005" y="5791200"/>
            <a:ext cx="5247500" cy="702070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200" dirty="0" smtClean="0">
                <a:solidFill>
                  <a:schemeClr val="bg1"/>
                </a:solidFill>
                <a:latin typeface="Bree Serif" pitchFamily="50" charset="-18"/>
              </a:rPr>
              <a:t>Disadvantage: Data saved into a file</a:t>
            </a:r>
            <a:endParaRPr lang="sl-SI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1676400"/>
            <a:ext cx="3604422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Reasons for XML:</a:t>
            </a:r>
            <a:endParaRPr lang="sl-SI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873006" y="2663814"/>
            <a:ext cx="4043645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Most of the data is static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4715" y="3361641"/>
            <a:ext cx="5077581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Dynamic data will rarely change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34715" y="4059468"/>
            <a:ext cx="5077581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Relatively small amount of data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9550" y="4757296"/>
            <a:ext cx="5077581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Easiness of install and mobility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9246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"/>
    </mc:Choice>
    <mc:Fallback xmlns="">
      <p:transition spd="slow" advTm="17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5286097" cy="472440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52400"/>
            <a:ext cx="4314186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Data structure</a:t>
            </a:r>
            <a:endParaRPr lang="sl-SI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6" b="65306"/>
          <a:stretch/>
        </p:blipFill>
        <p:spPr>
          <a:xfrm>
            <a:off x="5129349" y="1479244"/>
            <a:ext cx="4319451" cy="1568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6" r="-3993" b="65306"/>
          <a:stretch/>
        </p:blipFill>
        <p:spPr>
          <a:xfrm>
            <a:off x="4994366" y="3308044"/>
            <a:ext cx="4454434" cy="1568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8" r="51556" b="29869"/>
          <a:stretch/>
        </p:blipFill>
        <p:spPr>
          <a:xfrm>
            <a:off x="5144589" y="4728754"/>
            <a:ext cx="4319451" cy="17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5286097" cy="472440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52400"/>
            <a:ext cx="4314186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Data structure</a:t>
            </a:r>
            <a:endParaRPr lang="sl-SI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0" t="33608" r="-1422" b="27391"/>
          <a:stretch/>
        </p:blipFill>
        <p:spPr>
          <a:xfrm>
            <a:off x="4682051" y="2151000"/>
            <a:ext cx="4481543" cy="18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2" t="66516" r="23241" b="-4388"/>
          <a:stretch/>
        </p:blipFill>
        <p:spPr>
          <a:xfrm>
            <a:off x="4682051" y="4495801"/>
            <a:ext cx="453814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2400"/>
            <a:ext cx="4597917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Database class</a:t>
            </a:r>
            <a:endParaRPr lang="sl-SI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6362926" y="5410200"/>
            <a:ext cx="2781074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>
                <a:solidFill>
                  <a:schemeClr val="bg1"/>
                </a:solidFill>
                <a:latin typeface="Bree Serif" pitchFamily="50" charset="-18"/>
              </a:rPr>
              <a:t>n</a:t>
            </a:r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ekoč...</a:t>
            </a:r>
            <a:endParaRPr lang="sl-SI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667000" y="2057400"/>
            <a:ext cx="2302784" cy="732848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Containers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907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"/>
    </mc:Choice>
    <mc:Fallback xmlns="">
      <p:transition spd="slow" advTm="12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" y="-1"/>
            <a:ext cx="910605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35473"/>
            <a:ext cx="4399145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Path algorithm</a:t>
            </a:r>
            <a:endParaRPr lang="sl-SI" sz="4000" dirty="0"/>
          </a:p>
        </p:txBody>
      </p:sp>
    </p:spTree>
    <p:extLst>
      <p:ext uri="{BB962C8B-B14F-4D97-AF65-F5344CB8AC3E}">
        <p14:creationId xmlns:p14="http://schemas.microsoft.com/office/powerpoint/2010/main" val="312941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"/>
    </mc:Choice>
    <mc:Fallback xmlns="">
      <p:transition spd="slow" advTm="40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52400"/>
            <a:ext cx="5025920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What do we want</a:t>
            </a:r>
            <a:endParaRPr lang="sl-SI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25400" y="4438001"/>
            <a:ext cx="9003784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ree Serif" pitchFamily="50" charset="-18"/>
              </a:rPr>
              <a:t>All are actually finding a path between point A and B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5529" y="5888151"/>
            <a:ext cx="6028162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Single-pair </a:t>
            </a:r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shortest path problem</a:t>
            </a:r>
          </a:p>
        </p:txBody>
      </p:sp>
      <p:sp>
        <p:nvSpPr>
          <p:cNvPr id="2" name="Oval 1"/>
          <p:cNvSpPr/>
          <p:nvPr/>
        </p:nvSpPr>
        <p:spPr>
          <a:xfrm>
            <a:off x="609600" y="2590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1" name="Oval 10"/>
          <p:cNvSpPr/>
          <p:nvPr/>
        </p:nvSpPr>
        <p:spPr>
          <a:xfrm>
            <a:off x="2743200" y="220980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4" name="Straight Arrow Connector 3"/>
          <p:cNvCxnSpPr>
            <a:stCxn id="2" idx="6"/>
            <a:endCxn id="11" idx="2"/>
          </p:cNvCxnSpPr>
          <p:nvPr/>
        </p:nvCxnSpPr>
        <p:spPr>
          <a:xfrm flipV="1">
            <a:off x="762000" y="2286000"/>
            <a:ext cx="19812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27292" y="2875894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Oval 14"/>
          <p:cNvSpPr/>
          <p:nvPr/>
        </p:nvSpPr>
        <p:spPr>
          <a:xfrm>
            <a:off x="3810000" y="2066925"/>
            <a:ext cx="152400" cy="1524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Oval 16"/>
          <p:cNvSpPr/>
          <p:nvPr/>
        </p:nvSpPr>
        <p:spPr>
          <a:xfrm>
            <a:off x="4704987" y="2114550"/>
            <a:ext cx="152400" cy="152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Oval 17"/>
          <p:cNvSpPr/>
          <p:nvPr/>
        </p:nvSpPr>
        <p:spPr>
          <a:xfrm>
            <a:off x="4949720" y="2621577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9" name="Oval 18"/>
          <p:cNvSpPr/>
          <p:nvPr/>
        </p:nvSpPr>
        <p:spPr>
          <a:xfrm>
            <a:off x="4908340" y="337185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0" name="Oval 19"/>
          <p:cNvSpPr/>
          <p:nvPr/>
        </p:nvSpPr>
        <p:spPr>
          <a:xfrm>
            <a:off x="3869945" y="2760821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1" name="Oval 20"/>
          <p:cNvSpPr/>
          <p:nvPr/>
        </p:nvSpPr>
        <p:spPr>
          <a:xfrm>
            <a:off x="3771815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2" name="Oval 21"/>
          <p:cNvSpPr/>
          <p:nvPr/>
        </p:nvSpPr>
        <p:spPr>
          <a:xfrm>
            <a:off x="3852997" y="2201599"/>
            <a:ext cx="1500990" cy="15009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24" name="Straight Arrow Connector 23"/>
          <p:cNvCxnSpPr>
            <a:stCxn id="14" idx="0"/>
            <a:endCxn id="17" idx="3"/>
          </p:cNvCxnSpPr>
          <p:nvPr/>
        </p:nvCxnSpPr>
        <p:spPr>
          <a:xfrm flipV="1">
            <a:off x="4603492" y="2244632"/>
            <a:ext cx="123813" cy="631262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7"/>
            <a:endCxn id="18" idx="3"/>
          </p:cNvCxnSpPr>
          <p:nvPr/>
        </p:nvCxnSpPr>
        <p:spPr>
          <a:xfrm flipV="1">
            <a:off x="4657374" y="2751659"/>
            <a:ext cx="314664" cy="146553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5"/>
            <a:endCxn id="19" idx="1"/>
          </p:cNvCxnSpPr>
          <p:nvPr/>
        </p:nvCxnSpPr>
        <p:spPr>
          <a:xfrm>
            <a:off x="4657374" y="3005976"/>
            <a:ext cx="273284" cy="388192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  <a:endCxn id="21" idx="7"/>
          </p:cNvCxnSpPr>
          <p:nvPr/>
        </p:nvCxnSpPr>
        <p:spPr>
          <a:xfrm flipH="1">
            <a:off x="3901897" y="3005976"/>
            <a:ext cx="647713" cy="5977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2"/>
            <a:endCxn id="20" idx="6"/>
          </p:cNvCxnSpPr>
          <p:nvPr/>
        </p:nvCxnSpPr>
        <p:spPr>
          <a:xfrm flipH="1" flipV="1">
            <a:off x="4022345" y="2837021"/>
            <a:ext cx="504947" cy="115073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4" idx="1"/>
            <a:endCxn id="15" idx="5"/>
          </p:cNvCxnSpPr>
          <p:nvPr/>
        </p:nvCxnSpPr>
        <p:spPr>
          <a:xfrm flipH="1" flipV="1">
            <a:off x="3940082" y="2197007"/>
            <a:ext cx="609528" cy="7012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096000" y="3428672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6" name="Oval 35"/>
          <p:cNvSpPr/>
          <p:nvPr/>
        </p:nvSpPr>
        <p:spPr>
          <a:xfrm>
            <a:off x="6521450" y="2450772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7" name="Oval 36"/>
          <p:cNvSpPr/>
          <p:nvPr/>
        </p:nvSpPr>
        <p:spPr>
          <a:xfrm>
            <a:off x="7204996" y="2799694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8" name="Oval 37"/>
          <p:cNvSpPr/>
          <p:nvPr/>
        </p:nvSpPr>
        <p:spPr>
          <a:xfrm>
            <a:off x="7391400" y="1914525"/>
            <a:ext cx="152400" cy="152400"/>
          </a:xfrm>
          <a:prstGeom prst="ellipse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9" name="Oval 38"/>
          <p:cNvSpPr/>
          <p:nvPr/>
        </p:nvSpPr>
        <p:spPr>
          <a:xfrm>
            <a:off x="8458200" y="19621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0" name="Oval 39"/>
          <p:cNvSpPr/>
          <p:nvPr/>
        </p:nvSpPr>
        <p:spPr>
          <a:xfrm>
            <a:off x="7065296" y="1524000"/>
            <a:ext cx="152400" cy="152400"/>
          </a:xfrm>
          <a:prstGeom prst="ellipse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42" name="Straight Arrow Connector 41"/>
          <p:cNvCxnSpPr>
            <a:stCxn id="35" idx="0"/>
            <a:endCxn id="36" idx="3"/>
          </p:cNvCxnSpPr>
          <p:nvPr/>
        </p:nvCxnSpPr>
        <p:spPr>
          <a:xfrm flipV="1">
            <a:off x="6172200" y="2580854"/>
            <a:ext cx="371568" cy="84781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7"/>
            <a:endCxn id="38" idx="2"/>
          </p:cNvCxnSpPr>
          <p:nvPr/>
        </p:nvCxnSpPr>
        <p:spPr>
          <a:xfrm flipV="1">
            <a:off x="6651532" y="1990725"/>
            <a:ext cx="739868" cy="48236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6"/>
            <a:endCxn id="39" idx="1"/>
          </p:cNvCxnSpPr>
          <p:nvPr/>
        </p:nvCxnSpPr>
        <p:spPr>
          <a:xfrm flipV="1">
            <a:off x="7543800" y="1984468"/>
            <a:ext cx="936718" cy="62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</p:cNvCxnSpPr>
          <p:nvPr/>
        </p:nvCxnSpPr>
        <p:spPr>
          <a:xfrm>
            <a:off x="4527292" y="5086998"/>
            <a:ext cx="0" cy="8071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"/>
    </mc:Choice>
    <mc:Fallback xmlns="">
      <p:transition spd="slow" advTm="41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52400"/>
            <a:ext cx="5538881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Possible algorithms</a:t>
            </a:r>
            <a:endParaRPr lang="sl-SI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83676" y="1846902"/>
            <a:ext cx="2185764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Dijkstra‘s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1840806"/>
            <a:ext cx="2285150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A* </a:t>
            </a: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search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6400" y="4310833"/>
            <a:ext cx="3392313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Floyd – Warshall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676" y="4310833"/>
            <a:ext cx="3166802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Bellman – </a:t>
            </a: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Ford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7" name="Oval 6"/>
          <p:cNvSpPr/>
          <p:nvPr/>
        </p:nvSpPr>
        <p:spPr>
          <a:xfrm>
            <a:off x="793750" y="3282950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Oval 7"/>
          <p:cNvSpPr/>
          <p:nvPr/>
        </p:nvSpPr>
        <p:spPr>
          <a:xfrm>
            <a:off x="1371600" y="28956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1" name="Oval 10"/>
          <p:cNvSpPr/>
          <p:nvPr/>
        </p:nvSpPr>
        <p:spPr>
          <a:xfrm>
            <a:off x="1708150" y="351155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Oval 14"/>
          <p:cNvSpPr/>
          <p:nvPr/>
        </p:nvSpPr>
        <p:spPr>
          <a:xfrm>
            <a:off x="1219200" y="38862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Oval 15"/>
          <p:cNvSpPr/>
          <p:nvPr/>
        </p:nvSpPr>
        <p:spPr>
          <a:xfrm>
            <a:off x="2243277" y="290195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Oval 16"/>
          <p:cNvSpPr/>
          <p:nvPr/>
        </p:nvSpPr>
        <p:spPr>
          <a:xfrm>
            <a:off x="2162454" y="38100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Oval 17"/>
          <p:cNvSpPr/>
          <p:nvPr/>
        </p:nvSpPr>
        <p:spPr>
          <a:xfrm>
            <a:off x="2693240" y="33591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3" name="Straight Arrow Connector 2"/>
          <p:cNvCxnSpPr>
            <a:stCxn id="7" idx="7"/>
            <a:endCxn id="8" idx="3"/>
          </p:cNvCxnSpPr>
          <p:nvPr/>
        </p:nvCxnSpPr>
        <p:spPr>
          <a:xfrm flipV="1">
            <a:off x="923832" y="3025682"/>
            <a:ext cx="470086" cy="279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7" idx="6"/>
            <a:endCxn id="11" idx="2"/>
          </p:cNvCxnSpPr>
          <p:nvPr/>
        </p:nvCxnSpPr>
        <p:spPr>
          <a:xfrm>
            <a:off x="946150" y="3359150"/>
            <a:ext cx="762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15" idx="1"/>
          </p:cNvCxnSpPr>
          <p:nvPr/>
        </p:nvCxnSpPr>
        <p:spPr>
          <a:xfrm>
            <a:off x="923832" y="3413032"/>
            <a:ext cx="317686" cy="495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6"/>
            <a:endCxn id="16" idx="2"/>
          </p:cNvCxnSpPr>
          <p:nvPr/>
        </p:nvCxnSpPr>
        <p:spPr>
          <a:xfrm flipV="1">
            <a:off x="946150" y="2978150"/>
            <a:ext cx="1297127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6"/>
            <a:endCxn id="17" idx="2"/>
          </p:cNvCxnSpPr>
          <p:nvPr/>
        </p:nvCxnSpPr>
        <p:spPr>
          <a:xfrm>
            <a:off x="946150" y="3359150"/>
            <a:ext cx="1216304" cy="52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6"/>
            <a:endCxn id="18" idx="2"/>
          </p:cNvCxnSpPr>
          <p:nvPr/>
        </p:nvCxnSpPr>
        <p:spPr>
          <a:xfrm>
            <a:off x="946150" y="3359150"/>
            <a:ext cx="174709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757760" y="330526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5" name="Oval 44"/>
          <p:cNvSpPr/>
          <p:nvPr/>
        </p:nvSpPr>
        <p:spPr>
          <a:xfrm>
            <a:off x="6335610" y="291791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6" name="Oval 45"/>
          <p:cNvSpPr/>
          <p:nvPr/>
        </p:nvSpPr>
        <p:spPr>
          <a:xfrm>
            <a:off x="6672160" y="353386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7" name="Oval 46"/>
          <p:cNvSpPr/>
          <p:nvPr/>
        </p:nvSpPr>
        <p:spPr>
          <a:xfrm>
            <a:off x="6183210" y="390851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8" name="Oval 47"/>
          <p:cNvSpPr/>
          <p:nvPr/>
        </p:nvSpPr>
        <p:spPr>
          <a:xfrm>
            <a:off x="7207287" y="292426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9" name="Oval 48"/>
          <p:cNvSpPr/>
          <p:nvPr/>
        </p:nvSpPr>
        <p:spPr>
          <a:xfrm>
            <a:off x="7126464" y="383231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0" name="Oval 49"/>
          <p:cNvSpPr/>
          <p:nvPr/>
        </p:nvSpPr>
        <p:spPr>
          <a:xfrm>
            <a:off x="7657250" y="3381468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54" name="Straight Arrow Connector 53"/>
          <p:cNvCxnSpPr>
            <a:stCxn id="44" idx="7"/>
            <a:endCxn id="48" idx="2"/>
          </p:cNvCxnSpPr>
          <p:nvPr/>
        </p:nvCxnSpPr>
        <p:spPr>
          <a:xfrm flipV="1">
            <a:off x="5887842" y="3000468"/>
            <a:ext cx="1319445" cy="327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5"/>
            <a:endCxn id="50" idx="1"/>
          </p:cNvCxnSpPr>
          <p:nvPr/>
        </p:nvCxnSpPr>
        <p:spPr>
          <a:xfrm>
            <a:off x="7337369" y="3054350"/>
            <a:ext cx="342199" cy="3494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098550" y="572135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0" name="Oval 59"/>
          <p:cNvSpPr/>
          <p:nvPr/>
        </p:nvSpPr>
        <p:spPr>
          <a:xfrm>
            <a:off x="1676400" y="5334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1" name="Oval 60"/>
          <p:cNvSpPr/>
          <p:nvPr/>
        </p:nvSpPr>
        <p:spPr>
          <a:xfrm>
            <a:off x="2012950" y="594995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2" name="Oval 61"/>
          <p:cNvSpPr/>
          <p:nvPr/>
        </p:nvSpPr>
        <p:spPr>
          <a:xfrm>
            <a:off x="1524000" y="6324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3" name="Oval 62"/>
          <p:cNvSpPr/>
          <p:nvPr/>
        </p:nvSpPr>
        <p:spPr>
          <a:xfrm>
            <a:off x="2548077" y="534035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4" name="Oval 63"/>
          <p:cNvSpPr/>
          <p:nvPr/>
        </p:nvSpPr>
        <p:spPr>
          <a:xfrm>
            <a:off x="2467254" y="6248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5" name="Oval 64"/>
          <p:cNvSpPr/>
          <p:nvPr/>
        </p:nvSpPr>
        <p:spPr>
          <a:xfrm>
            <a:off x="2998040" y="57975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66" name="Straight Arrow Connector 65"/>
          <p:cNvCxnSpPr>
            <a:stCxn id="59" idx="7"/>
            <a:endCxn id="60" idx="3"/>
          </p:cNvCxnSpPr>
          <p:nvPr/>
        </p:nvCxnSpPr>
        <p:spPr>
          <a:xfrm flipV="1">
            <a:off x="1228632" y="5464082"/>
            <a:ext cx="470086" cy="27958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9" idx="5"/>
            <a:endCxn id="61" idx="2"/>
          </p:cNvCxnSpPr>
          <p:nvPr/>
        </p:nvCxnSpPr>
        <p:spPr>
          <a:xfrm>
            <a:off x="1228632" y="5851432"/>
            <a:ext cx="784318" cy="17471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5"/>
            <a:endCxn id="62" idx="1"/>
          </p:cNvCxnSpPr>
          <p:nvPr/>
        </p:nvCxnSpPr>
        <p:spPr>
          <a:xfrm>
            <a:off x="1228632" y="5851432"/>
            <a:ext cx="317686" cy="49548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9" idx="7"/>
            <a:endCxn id="63" idx="2"/>
          </p:cNvCxnSpPr>
          <p:nvPr/>
        </p:nvCxnSpPr>
        <p:spPr>
          <a:xfrm flipV="1">
            <a:off x="1228632" y="5416550"/>
            <a:ext cx="1319445" cy="32711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9" idx="5"/>
            <a:endCxn id="64" idx="2"/>
          </p:cNvCxnSpPr>
          <p:nvPr/>
        </p:nvCxnSpPr>
        <p:spPr>
          <a:xfrm>
            <a:off x="1228632" y="5851432"/>
            <a:ext cx="1238622" cy="47316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9" idx="6"/>
            <a:endCxn id="65" idx="2"/>
          </p:cNvCxnSpPr>
          <p:nvPr/>
        </p:nvCxnSpPr>
        <p:spPr>
          <a:xfrm>
            <a:off x="1250950" y="5797550"/>
            <a:ext cx="1747090" cy="762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6171350" y="578639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3" name="Oval 72"/>
          <p:cNvSpPr/>
          <p:nvPr/>
        </p:nvSpPr>
        <p:spPr>
          <a:xfrm>
            <a:off x="6749200" y="539904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4" name="Oval 73"/>
          <p:cNvSpPr/>
          <p:nvPr/>
        </p:nvSpPr>
        <p:spPr>
          <a:xfrm>
            <a:off x="7085750" y="601499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5" name="Oval 74"/>
          <p:cNvSpPr/>
          <p:nvPr/>
        </p:nvSpPr>
        <p:spPr>
          <a:xfrm>
            <a:off x="6596800" y="638964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6" name="Oval 75"/>
          <p:cNvSpPr/>
          <p:nvPr/>
        </p:nvSpPr>
        <p:spPr>
          <a:xfrm>
            <a:off x="7620877" y="540539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7" name="Oval 76"/>
          <p:cNvSpPr/>
          <p:nvPr/>
        </p:nvSpPr>
        <p:spPr>
          <a:xfrm>
            <a:off x="7540054" y="631344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8" name="Oval 77"/>
          <p:cNvSpPr/>
          <p:nvPr/>
        </p:nvSpPr>
        <p:spPr>
          <a:xfrm>
            <a:off x="8070840" y="5862591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79" name="Straight Arrow Connector 78"/>
          <p:cNvCxnSpPr>
            <a:stCxn id="72" idx="7"/>
            <a:endCxn id="73" idx="3"/>
          </p:cNvCxnSpPr>
          <p:nvPr/>
        </p:nvCxnSpPr>
        <p:spPr>
          <a:xfrm flipV="1">
            <a:off x="6301432" y="5529123"/>
            <a:ext cx="470086" cy="279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2" idx="5"/>
            <a:endCxn id="74" idx="2"/>
          </p:cNvCxnSpPr>
          <p:nvPr/>
        </p:nvCxnSpPr>
        <p:spPr>
          <a:xfrm>
            <a:off x="6301432" y="5916473"/>
            <a:ext cx="784318" cy="174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2" idx="5"/>
            <a:endCxn id="75" idx="1"/>
          </p:cNvCxnSpPr>
          <p:nvPr/>
        </p:nvCxnSpPr>
        <p:spPr>
          <a:xfrm>
            <a:off x="6301432" y="5916473"/>
            <a:ext cx="317686" cy="495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7"/>
            <a:endCxn id="76" idx="2"/>
          </p:cNvCxnSpPr>
          <p:nvPr/>
        </p:nvCxnSpPr>
        <p:spPr>
          <a:xfrm flipV="1">
            <a:off x="6301432" y="5481591"/>
            <a:ext cx="1319445" cy="327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2" idx="5"/>
            <a:endCxn id="77" idx="2"/>
          </p:cNvCxnSpPr>
          <p:nvPr/>
        </p:nvCxnSpPr>
        <p:spPr>
          <a:xfrm>
            <a:off x="6301432" y="5916473"/>
            <a:ext cx="1238622" cy="473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2" idx="6"/>
            <a:endCxn id="78" idx="2"/>
          </p:cNvCxnSpPr>
          <p:nvPr/>
        </p:nvCxnSpPr>
        <p:spPr>
          <a:xfrm>
            <a:off x="6323750" y="5862591"/>
            <a:ext cx="174709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3" idx="6"/>
            <a:endCxn id="75" idx="7"/>
          </p:cNvCxnSpPr>
          <p:nvPr/>
        </p:nvCxnSpPr>
        <p:spPr>
          <a:xfrm flipH="1">
            <a:off x="6726882" y="5475241"/>
            <a:ext cx="174718" cy="936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4"/>
            <a:endCxn id="74" idx="2"/>
          </p:cNvCxnSpPr>
          <p:nvPr/>
        </p:nvCxnSpPr>
        <p:spPr>
          <a:xfrm>
            <a:off x="6825400" y="5551441"/>
            <a:ext cx="260350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3" idx="5"/>
            <a:endCxn id="77" idx="7"/>
          </p:cNvCxnSpPr>
          <p:nvPr/>
        </p:nvCxnSpPr>
        <p:spPr>
          <a:xfrm>
            <a:off x="6879282" y="5529123"/>
            <a:ext cx="790854" cy="806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3" idx="7"/>
            <a:endCxn id="78" idx="0"/>
          </p:cNvCxnSpPr>
          <p:nvPr/>
        </p:nvCxnSpPr>
        <p:spPr>
          <a:xfrm>
            <a:off x="6879282" y="5421359"/>
            <a:ext cx="1267758" cy="441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3" idx="6"/>
            <a:endCxn id="76" idx="2"/>
          </p:cNvCxnSpPr>
          <p:nvPr/>
        </p:nvCxnSpPr>
        <p:spPr>
          <a:xfrm>
            <a:off x="6901600" y="5475241"/>
            <a:ext cx="719277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6" idx="6"/>
            <a:endCxn id="78" idx="0"/>
          </p:cNvCxnSpPr>
          <p:nvPr/>
        </p:nvCxnSpPr>
        <p:spPr>
          <a:xfrm>
            <a:off x="7773277" y="5481591"/>
            <a:ext cx="373763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6"/>
            <a:endCxn id="78" idx="6"/>
          </p:cNvCxnSpPr>
          <p:nvPr/>
        </p:nvCxnSpPr>
        <p:spPr>
          <a:xfrm>
            <a:off x="6901600" y="5475241"/>
            <a:ext cx="1321640" cy="463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6" idx="4"/>
            <a:endCxn id="74" idx="1"/>
          </p:cNvCxnSpPr>
          <p:nvPr/>
        </p:nvCxnSpPr>
        <p:spPr>
          <a:xfrm flipH="1">
            <a:off x="7108068" y="5557791"/>
            <a:ext cx="589009" cy="479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6" idx="4"/>
            <a:endCxn id="77" idx="1"/>
          </p:cNvCxnSpPr>
          <p:nvPr/>
        </p:nvCxnSpPr>
        <p:spPr>
          <a:xfrm flipH="1">
            <a:off x="7562372" y="5557791"/>
            <a:ext cx="134705" cy="777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6" idx="1"/>
            <a:endCxn id="75" idx="7"/>
          </p:cNvCxnSpPr>
          <p:nvPr/>
        </p:nvCxnSpPr>
        <p:spPr>
          <a:xfrm flipH="1">
            <a:off x="6726882" y="5427709"/>
            <a:ext cx="916313" cy="984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"/>
    </mc:Choice>
    <mc:Fallback xmlns="">
      <p:transition spd="slow" advTm="19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6709073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Recognize the situation?</a:t>
            </a:r>
            <a:endParaRPr lang="sl-SI" sz="4000" dirty="0"/>
          </a:p>
        </p:txBody>
      </p:sp>
    </p:spTree>
    <p:extLst>
      <p:ext uri="{BB962C8B-B14F-4D97-AF65-F5344CB8AC3E}">
        <p14:creationId xmlns:p14="http://schemas.microsoft.com/office/powerpoint/2010/main" val="26169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98"/>
    </mc:Choice>
    <mc:Fallback xmlns="">
      <p:transition spd="slow" advTm="6689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52400"/>
            <a:ext cx="5538881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Possible algorithms</a:t>
            </a:r>
            <a:endParaRPr lang="sl-SI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83676" y="1846902"/>
            <a:ext cx="2185764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Dijkstra‘s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1840806"/>
            <a:ext cx="2285150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A* </a:t>
            </a: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search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6400" y="4310833"/>
            <a:ext cx="3392313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Floyd – Warshall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676" y="4310833"/>
            <a:ext cx="3166802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Bellman – </a:t>
            </a: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Ford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7" name="Oval 6"/>
          <p:cNvSpPr/>
          <p:nvPr/>
        </p:nvSpPr>
        <p:spPr>
          <a:xfrm>
            <a:off x="793750" y="3282950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Oval 7"/>
          <p:cNvSpPr/>
          <p:nvPr/>
        </p:nvSpPr>
        <p:spPr>
          <a:xfrm>
            <a:off x="1371600" y="28956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1" name="Oval 10"/>
          <p:cNvSpPr/>
          <p:nvPr/>
        </p:nvSpPr>
        <p:spPr>
          <a:xfrm>
            <a:off x="1708150" y="351155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Oval 14"/>
          <p:cNvSpPr/>
          <p:nvPr/>
        </p:nvSpPr>
        <p:spPr>
          <a:xfrm>
            <a:off x="1219200" y="38862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Oval 15"/>
          <p:cNvSpPr/>
          <p:nvPr/>
        </p:nvSpPr>
        <p:spPr>
          <a:xfrm>
            <a:off x="2243277" y="290195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Oval 16"/>
          <p:cNvSpPr/>
          <p:nvPr/>
        </p:nvSpPr>
        <p:spPr>
          <a:xfrm>
            <a:off x="2162454" y="38100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Oval 17"/>
          <p:cNvSpPr/>
          <p:nvPr/>
        </p:nvSpPr>
        <p:spPr>
          <a:xfrm>
            <a:off x="2693240" y="33591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3" name="Straight Arrow Connector 2"/>
          <p:cNvCxnSpPr>
            <a:stCxn id="7" idx="7"/>
            <a:endCxn id="8" idx="3"/>
          </p:cNvCxnSpPr>
          <p:nvPr/>
        </p:nvCxnSpPr>
        <p:spPr>
          <a:xfrm flipV="1">
            <a:off x="923832" y="3025682"/>
            <a:ext cx="470086" cy="279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7" idx="6"/>
            <a:endCxn id="11" idx="2"/>
          </p:cNvCxnSpPr>
          <p:nvPr/>
        </p:nvCxnSpPr>
        <p:spPr>
          <a:xfrm>
            <a:off x="946150" y="3359150"/>
            <a:ext cx="762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15" idx="1"/>
          </p:cNvCxnSpPr>
          <p:nvPr/>
        </p:nvCxnSpPr>
        <p:spPr>
          <a:xfrm>
            <a:off x="923832" y="3413032"/>
            <a:ext cx="317686" cy="495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6"/>
            <a:endCxn id="16" idx="2"/>
          </p:cNvCxnSpPr>
          <p:nvPr/>
        </p:nvCxnSpPr>
        <p:spPr>
          <a:xfrm flipV="1">
            <a:off x="946150" y="2978150"/>
            <a:ext cx="1297127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6"/>
            <a:endCxn id="17" idx="2"/>
          </p:cNvCxnSpPr>
          <p:nvPr/>
        </p:nvCxnSpPr>
        <p:spPr>
          <a:xfrm>
            <a:off x="946150" y="3359150"/>
            <a:ext cx="1216304" cy="52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6"/>
            <a:endCxn id="18" idx="2"/>
          </p:cNvCxnSpPr>
          <p:nvPr/>
        </p:nvCxnSpPr>
        <p:spPr>
          <a:xfrm>
            <a:off x="946150" y="3359150"/>
            <a:ext cx="174709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757760" y="330526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5" name="Oval 44"/>
          <p:cNvSpPr/>
          <p:nvPr/>
        </p:nvSpPr>
        <p:spPr>
          <a:xfrm>
            <a:off x="6335610" y="291791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6" name="Oval 45"/>
          <p:cNvSpPr/>
          <p:nvPr/>
        </p:nvSpPr>
        <p:spPr>
          <a:xfrm>
            <a:off x="6672160" y="353386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7" name="Oval 46"/>
          <p:cNvSpPr/>
          <p:nvPr/>
        </p:nvSpPr>
        <p:spPr>
          <a:xfrm>
            <a:off x="6183210" y="390851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8" name="Oval 47"/>
          <p:cNvSpPr/>
          <p:nvPr/>
        </p:nvSpPr>
        <p:spPr>
          <a:xfrm>
            <a:off x="7207287" y="292426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9" name="Oval 48"/>
          <p:cNvSpPr/>
          <p:nvPr/>
        </p:nvSpPr>
        <p:spPr>
          <a:xfrm>
            <a:off x="7126464" y="3832318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50" name="Oval 49"/>
          <p:cNvSpPr/>
          <p:nvPr/>
        </p:nvSpPr>
        <p:spPr>
          <a:xfrm>
            <a:off x="7657250" y="3381468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54" name="Straight Arrow Connector 53"/>
          <p:cNvCxnSpPr>
            <a:stCxn id="44" idx="7"/>
            <a:endCxn id="48" idx="2"/>
          </p:cNvCxnSpPr>
          <p:nvPr/>
        </p:nvCxnSpPr>
        <p:spPr>
          <a:xfrm flipV="1">
            <a:off x="5887842" y="3000468"/>
            <a:ext cx="1319445" cy="327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5"/>
            <a:endCxn id="50" idx="1"/>
          </p:cNvCxnSpPr>
          <p:nvPr/>
        </p:nvCxnSpPr>
        <p:spPr>
          <a:xfrm>
            <a:off x="7337369" y="3054350"/>
            <a:ext cx="342199" cy="3494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098550" y="572135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0" name="Oval 59"/>
          <p:cNvSpPr/>
          <p:nvPr/>
        </p:nvSpPr>
        <p:spPr>
          <a:xfrm>
            <a:off x="1676400" y="5334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1" name="Oval 60"/>
          <p:cNvSpPr/>
          <p:nvPr/>
        </p:nvSpPr>
        <p:spPr>
          <a:xfrm>
            <a:off x="2012950" y="594995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2" name="Oval 61"/>
          <p:cNvSpPr/>
          <p:nvPr/>
        </p:nvSpPr>
        <p:spPr>
          <a:xfrm>
            <a:off x="1524000" y="6324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3" name="Oval 62"/>
          <p:cNvSpPr/>
          <p:nvPr/>
        </p:nvSpPr>
        <p:spPr>
          <a:xfrm>
            <a:off x="2548077" y="534035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4" name="Oval 63"/>
          <p:cNvSpPr/>
          <p:nvPr/>
        </p:nvSpPr>
        <p:spPr>
          <a:xfrm>
            <a:off x="2467254" y="6248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5" name="Oval 64"/>
          <p:cNvSpPr/>
          <p:nvPr/>
        </p:nvSpPr>
        <p:spPr>
          <a:xfrm>
            <a:off x="2998040" y="57975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66" name="Straight Arrow Connector 65"/>
          <p:cNvCxnSpPr>
            <a:stCxn id="59" idx="7"/>
            <a:endCxn id="60" idx="3"/>
          </p:cNvCxnSpPr>
          <p:nvPr/>
        </p:nvCxnSpPr>
        <p:spPr>
          <a:xfrm flipV="1">
            <a:off x="1228632" y="5464082"/>
            <a:ext cx="470086" cy="27958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9" idx="5"/>
            <a:endCxn id="61" idx="2"/>
          </p:cNvCxnSpPr>
          <p:nvPr/>
        </p:nvCxnSpPr>
        <p:spPr>
          <a:xfrm>
            <a:off x="1228632" y="5851432"/>
            <a:ext cx="784318" cy="17471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5"/>
            <a:endCxn id="62" idx="1"/>
          </p:cNvCxnSpPr>
          <p:nvPr/>
        </p:nvCxnSpPr>
        <p:spPr>
          <a:xfrm>
            <a:off x="1228632" y="5851432"/>
            <a:ext cx="317686" cy="49548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9" idx="7"/>
            <a:endCxn id="63" idx="2"/>
          </p:cNvCxnSpPr>
          <p:nvPr/>
        </p:nvCxnSpPr>
        <p:spPr>
          <a:xfrm flipV="1">
            <a:off x="1228632" y="5416550"/>
            <a:ext cx="1319445" cy="32711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9" idx="5"/>
            <a:endCxn id="64" idx="2"/>
          </p:cNvCxnSpPr>
          <p:nvPr/>
        </p:nvCxnSpPr>
        <p:spPr>
          <a:xfrm>
            <a:off x="1228632" y="5851432"/>
            <a:ext cx="1238622" cy="473168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9" idx="6"/>
            <a:endCxn id="65" idx="2"/>
          </p:cNvCxnSpPr>
          <p:nvPr/>
        </p:nvCxnSpPr>
        <p:spPr>
          <a:xfrm>
            <a:off x="1250950" y="5797550"/>
            <a:ext cx="1747090" cy="762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6171350" y="578639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3" name="Oval 72"/>
          <p:cNvSpPr/>
          <p:nvPr/>
        </p:nvSpPr>
        <p:spPr>
          <a:xfrm>
            <a:off x="6749200" y="539904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4" name="Oval 73"/>
          <p:cNvSpPr/>
          <p:nvPr/>
        </p:nvSpPr>
        <p:spPr>
          <a:xfrm>
            <a:off x="7085750" y="601499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5" name="Oval 74"/>
          <p:cNvSpPr/>
          <p:nvPr/>
        </p:nvSpPr>
        <p:spPr>
          <a:xfrm>
            <a:off x="6596800" y="638964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6" name="Oval 75"/>
          <p:cNvSpPr/>
          <p:nvPr/>
        </p:nvSpPr>
        <p:spPr>
          <a:xfrm>
            <a:off x="7620877" y="540539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7" name="Oval 76"/>
          <p:cNvSpPr/>
          <p:nvPr/>
        </p:nvSpPr>
        <p:spPr>
          <a:xfrm>
            <a:off x="7540054" y="6313441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8" name="Oval 77"/>
          <p:cNvSpPr/>
          <p:nvPr/>
        </p:nvSpPr>
        <p:spPr>
          <a:xfrm>
            <a:off x="8070840" y="5862591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79" name="Straight Arrow Connector 78"/>
          <p:cNvCxnSpPr>
            <a:stCxn id="72" idx="7"/>
            <a:endCxn id="73" idx="3"/>
          </p:cNvCxnSpPr>
          <p:nvPr/>
        </p:nvCxnSpPr>
        <p:spPr>
          <a:xfrm flipV="1">
            <a:off x="6301432" y="5529123"/>
            <a:ext cx="470086" cy="2795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2" idx="5"/>
            <a:endCxn id="74" idx="2"/>
          </p:cNvCxnSpPr>
          <p:nvPr/>
        </p:nvCxnSpPr>
        <p:spPr>
          <a:xfrm>
            <a:off x="6301432" y="5916473"/>
            <a:ext cx="784318" cy="174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2" idx="5"/>
            <a:endCxn id="75" idx="1"/>
          </p:cNvCxnSpPr>
          <p:nvPr/>
        </p:nvCxnSpPr>
        <p:spPr>
          <a:xfrm>
            <a:off x="6301432" y="5916473"/>
            <a:ext cx="317686" cy="495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2" idx="7"/>
            <a:endCxn id="76" idx="2"/>
          </p:cNvCxnSpPr>
          <p:nvPr/>
        </p:nvCxnSpPr>
        <p:spPr>
          <a:xfrm flipV="1">
            <a:off x="6301432" y="5481591"/>
            <a:ext cx="1319445" cy="327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2" idx="5"/>
            <a:endCxn id="77" idx="2"/>
          </p:cNvCxnSpPr>
          <p:nvPr/>
        </p:nvCxnSpPr>
        <p:spPr>
          <a:xfrm>
            <a:off x="6301432" y="5916473"/>
            <a:ext cx="1238622" cy="473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2" idx="6"/>
            <a:endCxn id="78" idx="2"/>
          </p:cNvCxnSpPr>
          <p:nvPr/>
        </p:nvCxnSpPr>
        <p:spPr>
          <a:xfrm>
            <a:off x="6323750" y="5862591"/>
            <a:ext cx="174709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3" idx="6"/>
            <a:endCxn id="75" idx="7"/>
          </p:cNvCxnSpPr>
          <p:nvPr/>
        </p:nvCxnSpPr>
        <p:spPr>
          <a:xfrm flipH="1">
            <a:off x="6726882" y="5475241"/>
            <a:ext cx="174718" cy="936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3" idx="4"/>
            <a:endCxn id="74" idx="2"/>
          </p:cNvCxnSpPr>
          <p:nvPr/>
        </p:nvCxnSpPr>
        <p:spPr>
          <a:xfrm>
            <a:off x="6825400" y="5551441"/>
            <a:ext cx="260350" cy="53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3" idx="5"/>
            <a:endCxn id="77" idx="7"/>
          </p:cNvCxnSpPr>
          <p:nvPr/>
        </p:nvCxnSpPr>
        <p:spPr>
          <a:xfrm>
            <a:off x="6879282" y="5529123"/>
            <a:ext cx="790854" cy="806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3" idx="7"/>
            <a:endCxn id="78" idx="0"/>
          </p:cNvCxnSpPr>
          <p:nvPr/>
        </p:nvCxnSpPr>
        <p:spPr>
          <a:xfrm>
            <a:off x="6879282" y="5421359"/>
            <a:ext cx="1267758" cy="441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3" idx="6"/>
            <a:endCxn id="76" idx="2"/>
          </p:cNvCxnSpPr>
          <p:nvPr/>
        </p:nvCxnSpPr>
        <p:spPr>
          <a:xfrm>
            <a:off x="6901600" y="5475241"/>
            <a:ext cx="719277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6" idx="6"/>
            <a:endCxn id="78" idx="0"/>
          </p:cNvCxnSpPr>
          <p:nvPr/>
        </p:nvCxnSpPr>
        <p:spPr>
          <a:xfrm>
            <a:off x="7773277" y="5481591"/>
            <a:ext cx="373763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73" idx="6"/>
            <a:endCxn id="78" idx="6"/>
          </p:cNvCxnSpPr>
          <p:nvPr/>
        </p:nvCxnSpPr>
        <p:spPr>
          <a:xfrm>
            <a:off x="6901600" y="5475241"/>
            <a:ext cx="1321640" cy="463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6" idx="4"/>
            <a:endCxn id="74" idx="1"/>
          </p:cNvCxnSpPr>
          <p:nvPr/>
        </p:nvCxnSpPr>
        <p:spPr>
          <a:xfrm flipH="1">
            <a:off x="7108068" y="5557791"/>
            <a:ext cx="589009" cy="479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6" idx="4"/>
            <a:endCxn id="77" idx="1"/>
          </p:cNvCxnSpPr>
          <p:nvPr/>
        </p:nvCxnSpPr>
        <p:spPr>
          <a:xfrm flipH="1">
            <a:off x="7562372" y="5557791"/>
            <a:ext cx="134705" cy="7779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6" idx="1"/>
            <a:endCxn id="75" idx="7"/>
          </p:cNvCxnSpPr>
          <p:nvPr/>
        </p:nvCxnSpPr>
        <p:spPr>
          <a:xfrm flipH="1">
            <a:off x="6726882" y="5427709"/>
            <a:ext cx="916313" cy="984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0378770">
            <a:off x="5481132" y="3118174"/>
            <a:ext cx="2580771" cy="710552"/>
          </a:xfrm>
          <a:prstGeom prst="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08000" rIns="360000" bIns="108000" rtlCol="0">
            <a:spAutoFit/>
          </a:bodyPr>
          <a:lstStyle/>
          <a:p>
            <a:pPr algn="ctr"/>
            <a:r>
              <a:rPr lang="sl-SI" sz="3200" dirty="0" smtClean="0">
                <a:solidFill>
                  <a:schemeClr val="bg1"/>
                </a:solidFill>
                <a:latin typeface="Bree Serif" pitchFamily="50" charset="-18"/>
              </a:rPr>
              <a:t>Selected</a:t>
            </a:r>
            <a:endParaRPr lang="sl-SI" sz="32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836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"/>
    </mc:Choice>
    <mc:Fallback xmlns="">
      <p:transition spd="slow" advTm="19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52400"/>
            <a:ext cx="5569337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A* search algorithm</a:t>
            </a:r>
            <a:endParaRPr lang="sl-SI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613295"/>
            <a:ext cx="4925296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ree Serif" pitchFamily="50" charset="-18"/>
              </a:rPr>
              <a:t>Combines the </a:t>
            </a:r>
            <a:r>
              <a:rPr lang="en-US" sz="2800" dirty="0" smtClean="0">
                <a:solidFill>
                  <a:schemeClr val="bg1"/>
                </a:solidFill>
                <a:latin typeface="Bree Serif" pitchFamily="50" charset="-18"/>
              </a:rPr>
              <a:t>benefits</a:t>
            </a: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Bree Serif" pitchFamily="50" charset="-18"/>
              </a:rPr>
              <a:t>of</a:t>
            </a: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: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2590800"/>
            <a:ext cx="4356230" cy="1102179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Dijkstra‘s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algorithm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 </a:t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(favoring 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the closest node)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3882987"/>
            <a:ext cx="5569704" cy="1102179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Best-First-Search algorithms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(favoring closest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 node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to the 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target)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2104" y="5257800"/>
            <a:ext cx="5269750" cy="732848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Traverse the graph node </a:t>
            </a:r>
            <a:r>
              <a:rPr lang="sl-SI" sz="2400" dirty="0">
                <a:solidFill>
                  <a:schemeClr val="bg1"/>
                </a:solidFill>
                <a:latin typeface="Bree Serif" pitchFamily="50" charset="-18"/>
              </a:rPr>
              <a:t>by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node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66339" y="5867400"/>
            <a:ext cx="3713426" cy="537034"/>
          </a:xfrm>
          <a:prstGeom prst="rect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ree Serif" pitchFamily="50" charset="-18"/>
              </a:rPr>
              <a:t>selecting node with smallest cost</a:t>
            </a:r>
            <a:endParaRPr lang="sl-SI" sz="16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4397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"/>
    </mc:Choice>
    <mc:Fallback xmlns="">
      <p:transition spd="slow" advTm="39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4028852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Snap to road</a:t>
            </a:r>
            <a:endParaRPr lang="sl-SI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56536" y="1752600"/>
            <a:ext cx="7265681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A* algorithm searches from node to node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695" y="4902456"/>
            <a:ext cx="3965097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Road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snapping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function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536" y="2895600"/>
            <a:ext cx="6065031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User can select any point on map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20695" y="3995307"/>
            <a:ext cx="3141154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Find closest node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15000" y="6477000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Oval 7"/>
          <p:cNvSpPr/>
          <p:nvPr/>
        </p:nvSpPr>
        <p:spPr>
          <a:xfrm>
            <a:off x="8506968" y="4150661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Oval 8"/>
          <p:cNvSpPr/>
          <p:nvPr/>
        </p:nvSpPr>
        <p:spPr>
          <a:xfrm>
            <a:off x="7086600" y="5083047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0" name="Oval 9"/>
          <p:cNvSpPr/>
          <p:nvPr/>
        </p:nvSpPr>
        <p:spPr>
          <a:xfrm>
            <a:off x="7875599" y="4942694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" name="Oval 13"/>
          <p:cNvSpPr/>
          <p:nvPr/>
        </p:nvSpPr>
        <p:spPr>
          <a:xfrm>
            <a:off x="7658100" y="4388106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Oval 14"/>
          <p:cNvSpPr/>
          <p:nvPr/>
        </p:nvSpPr>
        <p:spPr>
          <a:xfrm>
            <a:off x="6243742" y="4172979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Oval 15"/>
          <p:cNvSpPr/>
          <p:nvPr/>
        </p:nvSpPr>
        <p:spPr>
          <a:xfrm>
            <a:off x="8610600" y="6375144"/>
            <a:ext cx="152400" cy="152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3" name="Straight Connector 2"/>
          <p:cNvCxnSpPr>
            <a:stCxn id="7" idx="0"/>
            <a:endCxn id="15" idx="3"/>
          </p:cNvCxnSpPr>
          <p:nvPr/>
        </p:nvCxnSpPr>
        <p:spPr>
          <a:xfrm flipV="1">
            <a:off x="5791200" y="4303061"/>
            <a:ext cx="474860" cy="2173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0"/>
            <a:endCxn id="9" idx="6"/>
          </p:cNvCxnSpPr>
          <p:nvPr/>
        </p:nvCxnSpPr>
        <p:spPr>
          <a:xfrm flipV="1">
            <a:off x="5791200" y="5159247"/>
            <a:ext cx="1447800" cy="1317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0"/>
            <a:endCxn id="10" idx="2"/>
          </p:cNvCxnSpPr>
          <p:nvPr/>
        </p:nvCxnSpPr>
        <p:spPr>
          <a:xfrm flipV="1">
            <a:off x="7162800" y="5018894"/>
            <a:ext cx="712799" cy="64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4"/>
            <a:endCxn id="10" idx="1"/>
          </p:cNvCxnSpPr>
          <p:nvPr/>
        </p:nvCxnSpPr>
        <p:spPr>
          <a:xfrm>
            <a:off x="6319942" y="4325379"/>
            <a:ext cx="1577975" cy="639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1"/>
            <a:endCxn id="14" idx="2"/>
          </p:cNvCxnSpPr>
          <p:nvPr/>
        </p:nvCxnSpPr>
        <p:spPr>
          <a:xfrm>
            <a:off x="6266060" y="4195297"/>
            <a:ext cx="1392040" cy="26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  <a:endCxn id="16" idx="6"/>
          </p:cNvCxnSpPr>
          <p:nvPr/>
        </p:nvCxnSpPr>
        <p:spPr>
          <a:xfrm>
            <a:off x="8506968" y="4226861"/>
            <a:ext cx="256032" cy="2224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7"/>
          </p:cNvCxnSpPr>
          <p:nvPr/>
        </p:nvCxnSpPr>
        <p:spPr>
          <a:xfrm flipH="1">
            <a:off x="5845082" y="6375144"/>
            <a:ext cx="2841718" cy="124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ultiply 27"/>
          <p:cNvSpPr/>
          <p:nvPr/>
        </p:nvSpPr>
        <p:spPr>
          <a:xfrm>
            <a:off x="6321718" y="4752194"/>
            <a:ext cx="241296" cy="266700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44" name="Multiply 43"/>
          <p:cNvSpPr/>
          <p:nvPr/>
        </p:nvSpPr>
        <p:spPr>
          <a:xfrm>
            <a:off x="6028630" y="4698312"/>
            <a:ext cx="241296" cy="266700"/>
          </a:xfrm>
          <a:prstGeom prst="mathMultiply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83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6481446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Road snapping function</a:t>
            </a:r>
            <a:endParaRPr lang="sl-SI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775927"/>
            <a:ext cx="6646409" cy="1079884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Finds WaySegment that has closest </a:t>
            </a: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 </a:t>
            </a:r>
            <a:b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perpendicular point </a:t>
            </a: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(start point)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171" y="2979353"/>
            <a:ext cx="8568922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Connect perpendicular point to end nodes of the segment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90"/>
          <a:stretch/>
        </p:blipFill>
        <p:spPr>
          <a:xfrm>
            <a:off x="712401" y="3856442"/>
            <a:ext cx="2676251" cy="1421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6" r="30914"/>
          <a:stretch/>
        </p:blipFill>
        <p:spPr>
          <a:xfrm>
            <a:off x="3388652" y="3856442"/>
            <a:ext cx="2676251" cy="1421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0"/>
          <a:stretch/>
        </p:blipFill>
        <p:spPr>
          <a:xfrm>
            <a:off x="5934349" y="3856442"/>
            <a:ext cx="2676251" cy="142182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94509" y="1965418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0" name="Oval 9"/>
          <p:cNvSpPr/>
          <p:nvPr/>
        </p:nvSpPr>
        <p:spPr>
          <a:xfrm>
            <a:off x="6919959" y="987518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1" name="Oval 10"/>
          <p:cNvSpPr/>
          <p:nvPr/>
        </p:nvSpPr>
        <p:spPr>
          <a:xfrm>
            <a:off x="7603505" y="1336440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2" name="Oval 11"/>
          <p:cNvSpPr/>
          <p:nvPr/>
        </p:nvSpPr>
        <p:spPr>
          <a:xfrm>
            <a:off x="7789909" y="451271"/>
            <a:ext cx="152400" cy="152400"/>
          </a:xfrm>
          <a:prstGeom prst="ellipse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3" name="Oval 12"/>
          <p:cNvSpPr/>
          <p:nvPr/>
        </p:nvSpPr>
        <p:spPr>
          <a:xfrm>
            <a:off x="8856709" y="498896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" name="Oval 13"/>
          <p:cNvSpPr/>
          <p:nvPr/>
        </p:nvSpPr>
        <p:spPr>
          <a:xfrm>
            <a:off x="7463805" y="60746"/>
            <a:ext cx="152400" cy="152400"/>
          </a:xfrm>
          <a:prstGeom prst="ellipse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15" name="Straight Arrow Connector 14"/>
          <p:cNvCxnSpPr>
            <a:stCxn id="9" idx="0"/>
            <a:endCxn id="10" idx="3"/>
          </p:cNvCxnSpPr>
          <p:nvPr/>
        </p:nvCxnSpPr>
        <p:spPr>
          <a:xfrm flipV="1">
            <a:off x="6570709" y="1117600"/>
            <a:ext cx="371568" cy="84781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7"/>
            <a:endCxn id="12" idx="2"/>
          </p:cNvCxnSpPr>
          <p:nvPr/>
        </p:nvCxnSpPr>
        <p:spPr>
          <a:xfrm flipV="1">
            <a:off x="7050041" y="527471"/>
            <a:ext cx="739868" cy="48236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6"/>
            <a:endCxn id="13" idx="1"/>
          </p:cNvCxnSpPr>
          <p:nvPr/>
        </p:nvCxnSpPr>
        <p:spPr>
          <a:xfrm flipV="1">
            <a:off x="7942309" y="521214"/>
            <a:ext cx="936718" cy="62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24"/>
    </mc:Choice>
    <mc:Fallback xmlns="">
      <p:transition spd="slow" advTm="4502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6253820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Implementation in C++</a:t>
            </a:r>
            <a:endParaRPr lang="sl-SI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411566" y="2805887"/>
            <a:ext cx="7307359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Find a couple of close ones and compare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0424" y="1905000"/>
            <a:ext cx="5091496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Compare all WaySegments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0695" y="3810000"/>
            <a:ext cx="6340748" cy="1029476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Use rtree for spatial filtering according to </a:t>
            </a:r>
          </a:p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Intersection with bounding box of ws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0695" y="5181600"/>
            <a:ext cx="7052481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Instead of thousands of operations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  <a:sym typeface="Wingdings" panose="05000000000000000000" pitchFamily="2" charset="2"/>
              </a:rPr>
              <a:t>just a few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9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"/>
    </mc:Choice>
    <mc:Fallback xmlns="">
      <p:transition spd="slow" advTm="212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6253820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Implementation in C++</a:t>
            </a:r>
            <a:endParaRPr lang="sl-SI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411566" y="2805887"/>
            <a:ext cx="7307359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Find a couple of close ones and compare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0695" y="3810000"/>
            <a:ext cx="6340748" cy="1029476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Use rtree for spatial filtering according to </a:t>
            </a:r>
          </a:p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Intersection with bounding box of ws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5000"/>
            <a:ext cx="9143999" cy="41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"/>
    </mc:Choice>
    <mc:Fallback xmlns="">
      <p:transition spd="slow" advTm="212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5441674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Shortest path A</a:t>
            </a:r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  <a:sym typeface="Wingdings" panose="05000000000000000000" pitchFamily="2" charset="2"/>
              </a:rPr>
              <a:t>B</a:t>
            </a:r>
            <a:endParaRPr lang="sl-SI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58503"/>
            <a:ext cx="6553200" cy="54130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096000" y="865289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" name="Oval 5"/>
          <p:cNvSpPr/>
          <p:nvPr/>
        </p:nvSpPr>
        <p:spPr>
          <a:xfrm>
            <a:off x="8229600" y="484289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7" name="Straight Arrow Connector 6"/>
          <p:cNvCxnSpPr>
            <a:stCxn id="5" idx="6"/>
            <a:endCxn id="6" idx="2"/>
          </p:cNvCxnSpPr>
          <p:nvPr/>
        </p:nvCxnSpPr>
        <p:spPr>
          <a:xfrm flipV="1">
            <a:off x="6248400" y="560489"/>
            <a:ext cx="19812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5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"/>
    </mc:Choice>
    <mc:Fallback xmlns="">
      <p:transition spd="slow" advTm="158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4370291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Radius search</a:t>
            </a:r>
            <a:endParaRPr lang="sl-SI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450424" y="2156718"/>
            <a:ext cx="8360981" cy="1079884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Find all possible ways between A and all POI of </a:t>
            </a:r>
            <a:b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some category in radius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0424" y="3565121"/>
            <a:ext cx="8414970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We first check air distances to eliminate too long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424" y="4482716"/>
            <a:ext cx="8827006" cy="1079884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Defined custom compare function for path ordering</a:t>
            </a:r>
            <a:b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in std::set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6" name="Oval 5"/>
          <p:cNvSpPr/>
          <p:nvPr/>
        </p:nvSpPr>
        <p:spPr>
          <a:xfrm>
            <a:off x="6465495" y="1078305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Oval 6"/>
          <p:cNvSpPr/>
          <p:nvPr/>
        </p:nvSpPr>
        <p:spPr>
          <a:xfrm>
            <a:off x="5748203" y="269336"/>
            <a:ext cx="152400" cy="1524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Oval 7"/>
          <p:cNvSpPr/>
          <p:nvPr/>
        </p:nvSpPr>
        <p:spPr>
          <a:xfrm>
            <a:off x="6643190" y="316961"/>
            <a:ext cx="152400" cy="152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Oval 8"/>
          <p:cNvSpPr/>
          <p:nvPr/>
        </p:nvSpPr>
        <p:spPr>
          <a:xfrm>
            <a:off x="6887923" y="823988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0" name="Oval 9"/>
          <p:cNvSpPr/>
          <p:nvPr/>
        </p:nvSpPr>
        <p:spPr>
          <a:xfrm>
            <a:off x="6846543" y="1574261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1" name="Oval 10"/>
          <p:cNvSpPr/>
          <p:nvPr/>
        </p:nvSpPr>
        <p:spPr>
          <a:xfrm>
            <a:off x="5808148" y="963232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" name="Oval 13"/>
          <p:cNvSpPr/>
          <p:nvPr/>
        </p:nvSpPr>
        <p:spPr>
          <a:xfrm>
            <a:off x="5710018" y="1783811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Oval 14"/>
          <p:cNvSpPr/>
          <p:nvPr/>
        </p:nvSpPr>
        <p:spPr>
          <a:xfrm>
            <a:off x="5791200" y="404010"/>
            <a:ext cx="1500990" cy="15009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16" name="Straight Arrow Connector 15"/>
          <p:cNvCxnSpPr>
            <a:stCxn id="6" idx="0"/>
            <a:endCxn id="8" idx="3"/>
          </p:cNvCxnSpPr>
          <p:nvPr/>
        </p:nvCxnSpPr>
        <p:spPr>
          <a:xfrm flipV="1">
            <a:off x="6541695" y="447043"/>
            <a:ext cx="123813" cy="631262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7"/>
            <a:endCxn id="9" idx="3"/>
          </p:cNvCxnSpPr>
          <p:nvPr/>
        </p:nvCxnSpPr>
        <p:spPr>
          <a:xfrm flipV="1">
            <a:off x="6595577" y="954070"/>
            <a:ext cx="314664" cy="146553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10" idx="1"/>
          </p:cNvCxnSpPr>
          <p:nvPr/>
        </p:nvCxnSpPr>
        <p:spPr>
          <a:xfrm>
            <a:off x="6595577" y="1208387"/>
            <a:ext cx="273284" cy="388192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4" idx="7"/>
          </p:cNvCxnSpPr>
          <p:nvPr/>
        </p:nvCxnSpPr>
        <p:spPr>
          <a:xfrm flipH="1">
            <a:off x="5840100" y="1208387"/>
            <a:ext cx="647713" cy="5977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11" idx="6"/>
          </p:cNvCxnSpPr>
          <p:nvPr/>
        </p:nvCxnSpPr>
        <p:spPr>
          <a:xfrm flipH="1" flipV="1">
            <a:off x="5960548" y="1039432"/>
            <a:ext cx="504947" cy="115073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1"/>
            <a:endCxn id="7" idx="5"/>
          </p:cNvCxnSpPr>
          <p:nvPr/>
        </p:nvCxnSpPr>
        <p:spPr>
          <a:xfrm flipH="1" flipV="1">
            <a:off x="5878285" y="399418"/>
            <a:ext cx="609528" cy="7012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"/>
    </mc:Choice>
    <mc:Fallback xmlns="">
      <p:transition spd="slow" advTm="47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4370291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Radius search</a:t>
            </a:r>
            <a:endParaRPr lang="sl-SI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66250"/>
            <a:ext cx="8387426" cy="49917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909596" y="1947753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" name="Oval 5"/>
          <p:cNvSpPr/>
          <p:nvPr/>
        </p:nvSpPr>
        <p:spPr>
          <a:xfrm>
            <a:off x="6335046" y="969853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Oval 6"/>
          <p:cNvSpPr/>
          <p:nvPr/>
        </p:nvSpPr>
        <p:spPr>
          <a:xfrm>
            <a:off x="7018592" y="1318775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Oval 7"/>
          <p:cNvSpPr/>
          <p:nvPr/>
        </p:nvSpPr>
        <p:spPr>
          <a:xfrm>
            <a:off x="7204996" y="433606"/>
            <a:ext cx="152400" cy="152400"/>
          </a:xfrm>
          <a:prstGeom prst="ellipse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Oval 8"/>
          <p:cNvSpPr/>
          <p:nvPr/>
        </p:nvSpPr>
        <p:spPr>
          <a:xfrm>
            <a:off x="8271796" y="481231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0" name="Oval 9"/>
          <p:cNvSpPr/>
          <p:nvPr/>
        </p:nvSpPr>
        <p:spPr>
          <a:xfrm>
            <a:off x="6878892" y="43081"/>
            <a:ext cx="152400" cy="152400"/>
          </a:xfrm>
          <a:prstGeom prst="ellipse">
            <a:avLst/>
          </a:prstGeom>
          <a:solidFill>
            <a:srgbClr val="FD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11" name="Straight Arrow Connector 10"/>
          <p:cNvCxnSpPr>
            <a:stCxn id="5" idx="0"/>
            <a:endCxn id="6" idx="3"/>
          </p:cNvCxnSpPr>
          <p:nvPr/>
        </p:nvCxnSpPr>
        <p:spPr>
          <a:xfrm flipV="1">
            <a:off x="5985796" y="1099935"/>
            <a:ext cx="371568" cy="84781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 flipV="1">
            <a:off x="6465128" y="509806"/>
            <a:ext cx="739868" cy="48236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6"/>
            <a:endCxn id="9" idx="1"/>
          </p:cNvCxnSpPr>
          <p:nvPr/>
        </p:nvCxnSpPr>
        <p:spPr>
          <a:xfrm flipV="1">
            <a:off x="7357396" y="503549"/>
            <a:ext cx="936718" cy="62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9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"/>
    </mc:Choice>
    <mc:Fallback xmlns="">
      <p:transition spd="slow" advTm="47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4628375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Itinerary search</a:t>
            </a:r>
            <a:endParaRPr lang="sl-SI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905000"/>
            <a:ext cx="9144400" cy="1079884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Construct a path that connects start and end point </a:t>
            </a:r>
            <a:b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and goes through one POI of each category selected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2" y="3170141"/>
            <a:ext cx="7534766" cy="36878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 rot="1116382">
            <a:off x="5455736" y="110126"/>
            <a:ext cx="2514600" cy="2057072"/>
            <a:chOff x="5724432" y="-345949"/>
            <a:chExt cx="2514600" cy="2057072"/>
          </a:xfrm>
        </p:grpSpPr>
        <p:sp>
          <p:nvSpPr>
            <p:cNvPr id="5" name="Oval 4"/>
            <p:cNvSpPr/>
            <p:nvPr/>
          </p:nvSpPr>
          <p:spPr>
            <a:xfrm>
              <a:off x="5724432" y="1558723"/>
              <a:ext cx="152400" cy="15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7" name="Oval 6"/>
            <p:cNvSpPr/>
            <p:nvPr/>
          </p:nvSpPr>
          <p:spPr>
            <a:xfrm>
              <a:off x="6149882" y="580823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8" name="Oval 7"/>
            <p:cNvSpPr/>
            <p:nvPr/>
          </p:nvSpPr>
          <p:spPr>
            <a:xfrm>
              <a:off x="6833428" y="929745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9" name="Oval 8"/>
            <p:cNvSpPr/>
            <p:nvPr/>
          </p:nvSpPr>
          <p:spPr>
            <a:xfrm>
              <a:off x="7019832" y="44576"/>
              <a:ext cx="152400" cy="152400"/>
            </a:xfrm>
            <a:prstGeom prst="ellipse">
              <a:avLst/>
            </a:prstGeom>
            <a:solidFill>
              <a:srgbClr val="FD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10" name="Oval 9"/>
            <p:cNvSpPr/>
            <p:nvPr/>
          </p:nvSpPr>
          <p:spPr>
            <a:xfrm>
              <a:off x="8086632" y="92201"/>
              <a:ext cx="152400" cy="1524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11" name="Oval 10"/>
            <p:cNvSpPr/>
            <p:nvPr/>
          </p:nvSpPr>
          <p:spPr>
            <a:xfrm>
              <a:off x="6693728" y="-345949"/>
              <a:ext cx="152400" cy="152400"/>
            </a:xfrm>
            <a:prstGeom prst="ellipse">
              <a:avLst/>
            </a:prstGeom>
            <a:solidFill>
              <a:srgbClr val="FD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cxnSp>
          <p:nvCxnSpPr>
            <p:cNvPr id="12" name="Straight Arrow Connector 11"/>
            <p:cNvCxnSpPr>
              <a:stCxn id="5" idx="0"/>
              <a:endCxn id="7" idx="3"/>
            </p:cNvCxnSpPr>
            <p:nvPr/>
          </p:nvCxnSpPr>
          <p:spPr>
            <a:xfrm flipV="1">
              <a:off x="5800632" y="710905"/>
              <a:ext cx="371568" cy="8478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7"/>
              <a:endCxn id="9" idx="2"/>
            </p:cNvCxnSpPr>
            <p:nvPr/>
          </p:nvCxnSpPr>
          <p:spPr>
            <a:xfrm flipV="1">
              <a:off x="6279964" y="120776"/>
              <a:ext cx="739868" cy="48236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6"/>
              <a:endCxn id="10" idx="1"/>
            </p:cNvCxnSpPr>
            <p:nvPr/>
          </p:nvCxnSpPr>
          <p:spPr>
            <a:xfrm flipV="1">
              <a:off x="7172232" y="114519"/>
              <a:ext cx="936718" cy="625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05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"/>
    </mc:Choice>
    <mc:Fallback xmlns="">
      <p:transition spd="slow" advTm="60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r="37778"/>
          <a:stretch/>
        </p:blipFill>
        <p:spPr>
          <a:xfrm>
            <a:off x="4623308" y="0"/>
            <a:ext cx="4520692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0" r="41324"/>
          <a:stretch/>
        </p:blipFill>
        <p:spPr>
          <a:xfrm>
            <a:off x="0" y="0"/>
            <a:ext cx="4572000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6234134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Big city – A lot of POI‘s</a:t>
            </a:r>
            <a:endParaRPr lang="sl-SI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4860271" y="5526024"/>
            <a:ext cx="4283729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Small city – ...</a:t>
            </a:r>
            <a:endParaRPr lang="sl-SI" sz="4000" dirty="0"/>
          </a:p>
        </p:txBody>
      </p:sp>
    </p:spTree>
    <p:extLst>
      <p:ext uri="{BB962C8B-B14F-4D97-AF65-F5344CB8AC3E}">
        <p14:creationId xmlns:p14="http://schemas.microsoft.com/office/powerpoint/2010/main" val="190921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"/>
    </mc:Choice>
    <mc:Fallback xmlns="">
      <p:transition spd="slow" advTm="125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4628375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Itinerary search</a:t>
            </a:r>
            <a:endParaRPr lang="sl-SI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905000"/>
            <a:ext cx="9144400" cy="1079884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Construct a path that connects start and end point </a:t>
            </a:r>
            <a:b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and goes through one POI of each category selected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2" y="3170141"/>
            <a:ext cx="7534766" cy="36878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0424" y="5393998"/>
            <a:ext cx="8958387" cy="1079884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We stop when smallest path in queue is bigger than</a:t>
            </a:r>
            <a:b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min path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6813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"/>
    </mc:Choice>
    <mc:Fallback xmlns="">
      <p:transition spd="slow" advTm="60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6927401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Difficult framework choice</a:t>
            </a:r>
            <a:endParaRPr lang="sl-SI" sz="4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04945"/>
              </p:ext>
            </p:extLst>
          </p:nvPr>
        </p:nvGraphicFramePr>
        <p:xfrm>
          <a:off x="539552" y="1484784"/>
          <a:ext cx="8229600" cy="48729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72408"/>
                <a:gridCol w="2304256"/>
                <a:gridCol w="2252936"/>
              </a:tblGrid>
              <a:tr h="73794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/>
                      </a:r>
                      <a:br>
                        <a:rPr lang="uk-UA" sz="2000" dirty="0">
                          <a:effectLst/>
                        </a:rPr>
                      </a:b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142875" marT="47625" marB="47625">
                    <a:solidFill>
                      <a:srgbClr val="FD9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Qt Quick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142875" marT="47625" marB="47625">
                    <a:solidFill>
                      <a:srgbClr val="FD99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Qt Widgets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142875" marT="47625" marB="47625">
                    <a:solidFill>
                      <a:srgbClr val="FD9900"/>
                    </a:solidFill>
                  </a:tcPr>
                </a:tc>
              </a:tr>
              <a:tr h="366685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Used language(s)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QML/JS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C++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</a:tr>
              <a:tr h="38667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Native look'n'feel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uk-UA" sz="2000" dirty="0">
                        <a:effectLst/>
                        <a:latin typeface="Calibri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X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</a:tr>
              <a:tr h="38667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Custom look'n'feel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X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uk-UA" sz="2000" dirty="0">
                        <a:effectLst/>
                        <a:latin typeface="Calibri"/>
                      </a:endParaRPr>
                    </a:p>
                  </a:txBody>
                  <a:tcPr marL="95250" marR="95250" marT="28575" marB="28575"/>
                </a:tc>
              </a:tr>
              <a:tr h="38667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Fluid animated UIs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X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uk-UA" sz="2000" dirty="0">
                        <a:effectLst/>
                        <a:latin typeface="Calibri"/>
                      </a:endParaRPr>
                    </a:p>
                  </a:txBody>
                  <a:tcPr marL="95250" marR="95250" marT="28575" marB="28575"/>
                </a:tc>
              </a:tr>
              <a:tr h="38667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Touch </a:t>
                      </a:r>
                      <a:r>
                        <a:rPr lang="uk-UA" sz="2000" dirty="0" smtClean="0">
                          <a:effectLst/>
                        </a:rPr>
                        <a:t>screen</a:t>
                      </a:r>
                      <a:r>
                        <a:rPr lang="en-US" sz="2000" dirty="0" smtClean="0">
                          <a:effectLst/>
                        </a:rPr>
                        <a:t> ready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X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uk-UA" sz="2000" dirty="0">
                        <a:effectLst/>
                        <a:latin typeface="Calibri"/>
                      </a:endParaRPr>
                    </a:p>
                  </a:txBody>
                  <a:tcPr marL="95250" marR="95250" marT="28575" marB="28575"/>
                </a:tc>
              </a:tr>
              <a:tr h="38667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Standard industry widgets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uk-UA" sz="2000" dirty="0">
                        <a:effectLst/>
                        <a:latin typeface="Calibri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X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</a:tr>
              <a:tr h="38667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Rapid UI development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X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uk-UA" sz="2000" dirty="0">
                        <a:effectLst/>
                        <a:latin typeface="Calibri"/>
                      </a:endParaRPr>
                    </a:p>
                  </a:txBody>
                  <a:tcPr marL="95250" marR="95250" marT="28575" marB="28575"/>
                </a:tc>
              </a:tr>
              <a:tr h="38667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Well-documented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000" dirty="0" smtClean="0">
                          <a:effectLst/>
                        </a:rPr>
                        <a:t>X</a:t>
                      </a:r>
                      <a:endParaRPr lang="uk-UA" sz="2000" dirty="0">
                        <a:effectLst/>
                        <a:latin typeface="Calibri"/>
                      </a:endParaRPr>
                    </a:p>
                  </a:txBody>
                  <a:tcPr marL="95250" marR="95250" marT="28575" marB="28575"/>
                </a:tc>
              </a:tr>
              <a:tr h="38667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Pretty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X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uk-UA" sz="2000" dirty="0">
                        <a:effectLst/>
                        <a:latin typeface="Calibri"/>
                      </a:endParaRPr>
                    </a:p>
                  </a:txBody>
                  <a:tcPr marL="95250" marR="95250" marT="28575" marB="28575"/>
                </a:tc>
              </a:tr>
              <a:tr h="38667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Practical</a:t>
                      </a: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uk-UA" sz="2000" dirty="0"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95250" marR="95250" marT="28575" marB="2857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000" dirty="0" smtClean="0">
                          <a:effectLst/>
                        </a:rPr>
                        <a:t>X</a:t>
                      </a:r>
                      <a:endParaRPr lang="uk-UA" sz="2000" dirty="0">
                        <a:effectLst/>
                        <a:latin typeface="Calibri"/>
                      </a:endParaRPr>
                    </a:p>
                  </a:txBody>
                  <a:tcPr marL="95250" marR="95250" marT="28575" marB="2857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5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"/>
    </mc:Choice>
    <mc:Fallback xmlns="">
      <p:transition spd="slow" advTm="60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875103" y="1506056"/>
            <a:ext cx="7740108" cy="5123344"/>
            <a:chOff x="1210653" y="260648"/>
            <a:chExt cx="7084239" cy="4752528"/>
          </a:xfrm>
        </p:grpSpPr>
        <p:sp>
          <p:nvSpPr>
            <p:cNvPr id="27" name="Rectangle 26"/>
            <p:cNvSpPr/>
            <p:nvPr/>
          </p:nvSpPr>
          <p:spPr>
            <a:xfrm>
              <a:off x="1210653" y="260648"/>
              <a:ext cx="6984776" cy="4752528"/>
            </a:xfrm>
            <a:prstGeom prst="rect">
              <a:avLst/>
            </a:prstGeom>
            <a:gradFill>
              <a:gsLst>
                <a:gs pos="0">
                  <a:srgbClr val="4BACC6">
                    <a:lumMod val="60000"/>
                    <a:lumOff val="40000"/>
                  </a:srgbClr>
                </a:gs>
                <a:gs pos="100000">
                  <a:srgbClr val="002060"/>
                </a:gs>
              </a:gsLst>
              <a:lin ang="5400000" scaled="0"/>
            </a:gra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38845" y="2115705"/>
              <a:ext cx="3528392" cy="521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MainWindow</a:t>
              </a:r>
              <a:endPara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42701" y="534392"/>
              <a:ext cx="6120680" cy="1284467"/>
            </a:xfrm>
            <a:prstGeom prst="rect">
              <a:avLst/>
            </a:prstGeom>
            <a:solidFill>
              <a:srgbClr val="F79646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2701" y="755289"/>
              <a:ext cx="6120680" cy="905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Logic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Connected to Database and Algorithms</a:t>
              </a:r>
              <a:endParaRPr kumimoji="0" lang="uk-UA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70126" y="3543382"/>
              <a:ext cx="2782124" cy="1156020"/>
            </a:xfrm>
            <a:prstGeom prst="rect">
              <a:avLst/>
            </a:prstGeom>
            <a:solidFill>
              <a:srgbClr val="C0504D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96992" y="3700055"/>
              <a:ext cx="3528392" cy="796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GLWidget</a:t>
              </a:r>
              <a:endPara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Map processing</a:t>
              </a:r>
              <a:endParaRPr kumimoji="0" lang="uk-UA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257011" y="3543382"/>
              <a:ext cx="2547370" cy="1163293"/>
            </a:xfrm>
            <a:prstGeom prst="rect">
              <a:avLst/>
            </a:prstGeom>
            <a:solidFill>
              <a:srgbClr val="9BBB5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66500" y="3714600"/>
              <a:ext cx="3528392" cy="123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Dialog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POI Editing</a:t>
              </a:r>
              <a:endParaRPr kumimoji="0" lang="uk-UA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Striped Right Arrow 34"/>
            <p:cNvSpPr/>
            <p:nvPr/>
          </p:nvSpPr>
          <p:spPr>
            <a:xfrm rot="5400000" flipH="1">
              <a:off x="3667609" y="2574940"/>
              <a:ext cx="761984" cy="1061975"/>
            </a:xfrm>
            <a:prstGeom prst="stripedRightArrow">
              <a:avLst>
                <a:gd name="adj1" fmla="val 50000"/>
                <a:gd name="adj2" fmla="val 47429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</a:endParaRPr>
            </a:p>
          </p:txBody>
        </p:sp>
        <p:sp>
          <p:nvSpPr>
            <p:cNvPr id="36" name="Striped Right Arrow 35"/>
            <p:cNvSpPr/>
            <p:nvPr/>
          </p:nvSpPr>
          <p:spPr>
            <a:xfrm rot="5400000" flipH="1">
              <a:off x="5226051" y="2574941"/>
              <a:ext cx="761984" cy="1061975"/>
            </a:xfrm>
            <a:prstGeom prst="stripedRightArrow">
              <a:avLst>
                <a:gd name="adj1" fmla="val 50000"/>
                <a:gd name="adj2" fmla="val 47429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800" b="0" i="0" u="none" strike="noStrike" kern="0" cap="none" spc="0" normalizeH="0" baseline="0" noProof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80471" y="3139311"/>
              <a:ext cx="1161430" cy="329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signals</a:t>
              </a:r>
              <a:endParaRPr kumimoji="0" lang="uk-UA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480472" y="2732698"/>
              <a:ext cx="1161430" cy="329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slots</a:t>
              </a:r>
              <a:endParaRPr kumimoji="0" lang="uk-UA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86519" y="3163136"/>
              <a:ext cx="1161430" cy="329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signals</a:t>
              </a:r>
              <a:endParaRPr kumimoji="0" lang="uk-UA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86520" y="2724934"/>
              <a:ext cx="1161430" cy="329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slots</a:t>
              </a:r>
              <a:endParaRPr kumimoji="0" lang="uk-UA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152400"/>
            <a:ext cx="6909448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Structure of the UI in C++</a:t>
            </a:r>
            <a:endParaRPr lang="sl-SI" sz="4000" dirty="0"/>
          </a:p>
        </p:txBody>
      </p:sp>
    </p:spTree>
    <p:extLst>
      <p:ext uri="{BB962C8B-B14F-4D97-AF65-F5344CB8AC3E}">
        <p14:creationId xmlns:p14="http://schemas.microsoft.com/office/powerpoint/2010/main" val="361468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"/>
    </mc:Choice>
    <mc:Fallback xmlns="">
      <p:transition spd="slow" advTm="135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7775262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Bree Serif" pitchFamily="50" charset="-18"/>
              </a:rPr>
              <a:t>Qt</a:t>
            </a:r>
            <a:r>
              <a:rPr lang="en-US" sz="4000" dirty="0">
                <a:solidFill>
                  <a:schemeClr val="bg1"/>
                </a:solidFill>
                <a:latin typeface="Bree Serif" pitchFamily="50" charset="-18"/>
              </a:rPr>
              <a:t> OpenGL Integration Part 1</a:t>
            </a:r>
            <a:endParaRPr lang="sl-SI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50424" y="1752600"/>
            <a:ext cx="7096339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Bree Serif" pitchFamily="50" charset="-18"/>
              </a:rPr>
              <a:t>QGLWidget</a:t>
            </a:r>
            <a:r>
              <a:rPr lang="en-US" sz="2800" dirty="0">
                <a:solidFill>
                  <a:schemeClr val="bg1"/>
                </a:solidFill>
                <a:latin typeface="Bree Serif" pitchFamily="50" charset="-18"/>
              </a:rPr>
              <a:t> class for rendering OpenGL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423" y="2600876"/>
            <a:ext cx="8356299" cy="1079884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Bree Serif" pitchFamily="50" charset="-18"/>
              </a:rPr>
              <a:t>QGLWidget</a:t>
            </a:r>
            <a:r>
              <a:rPr lang="en-US" sz="2800" dirty="0">
                <a:solidFill>
                  <a:schemeClr val="bg1"/>
                </a:solidFill>
                <a:latin typeface="Bree Serif" pitchFamily="50" charset="-18"/>
              </a:rPr>
              <a:t> provides functionality for displaying </a:t>
            </a:r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en-US" sz="2800" dirty="0" smtClean="0">
                <a:solidFill>
                  <a:schemeClr val="bg1"/>
                </a:solidFill>
                <a:latin typeface="Bree Serif" pitchFamily="50" charset="-18"/>
              </a:rPr>
              <a:t>OpenGL </a:t>
            </a:r>
            <a:r>
              <a:rPr lang="en-US" sz="2800" dirty="0">
                <a:solidFill>
                  <a:schemeClr val="bg1"/>
                </a:solidFill>
                <a:latin typeface="Bree Serif" pitchFamily="50" charset="-18"/>
              </a:rPr>
              <a:t>graphics integrated into </a:t>
            </a:r>
            <a:r>
              <a:rPr lang="en-US" sz="2800" dirty="0" err="1">
                <a:solidFill>
                  <a:schemeClr val="bg1"/>
                </a:solidFill>
                <a:latin typeface="Bree Serif" pitchFamily="50" charset="-18"/>
              </a:rPr>
              <a:t>Qt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424" y="3873782"/>
            <a:ext cx="3397571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It’s simple to use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767566"/>
            <a:ext cx="8169774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Inherit from it and use as subclass like other </a:t>
            </a:r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QWidgets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5654365"/>
            <a:ext cx="5723592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Either use </a:t>
            </a:r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QPainter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 or pure OpenGL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868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"/>
    </mc:Choice>
    <mc:Fallback xmlns="">
      <p:transition spd="slow" advTm="1358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7775262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Bree Serif" pitchFamily="50" charset="-18"/>
              </a:rPr>
              <a:t>Qt</a:t>
            </a:r>
            <a:r>
              <a:rPr lang="en-US" sz="4000" dirty="0">
                <a:solidFill>
                  <a:schemeClr val="bg1"/>
                </a:solidFill>
                <a:latin typeface="Bree Serif" pitchFamily="50" charset="-18"/>
              </a:rPr>
              <a:t> OpenGL Integration Part </a:t>
            </a:r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2</a:t>
            </a:r>
            <a:endParaRPr lang="sl-SI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50424" y="1600200"/>
            <a:ext cx="8556675" cy="1079884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Bree Serif" pitchFamily="50" charset="-18"/>
              </a:rPr>
              <a:t>QGLWidget</a:t>
            </a:r>
            <a:r>
              <a:rPr lang="en-US" sz="2800" dirty="0">
                <a:solidFill>
                  <a:schemeClr val="bg1"/>
                </a:solidFill>
                <a:latin typeface="Bree Serif" pitchFamily="50" charset="-18"/>
              </a:rPr>
              <a:t> provides 3 virtual function to </a:t>
            </a:r>
            <a:r>
              <a:rPr lang="en-US" sz="2800" dirty="0" smtClean="0">
                <a:solidFill>
                  <a:schemeClr val="bg1"/>
                </a:solidFill>
                <a:latin typeface="Bree Serif" pitchFamily="50" charset="-18"/>
              </a:rPr>
              <a:t>override</a:t>
            </a:r>
            <a:endParaRPr lang="sl-SI" sz="2800" dirty="0" smtClean="0">
              <a:solidFill>
                <a:schemeClr val="bg1"/>
              </a:solidFill>
              <a:latin typeface="Bree Serif" pitchFamily="50" charset="-18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Bree Serif" pitchFamily="50" charset="-18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Bree Serif" pitchFamily="50" charset="-18"/>
              </a:rPr>
              <a:t>to easily use OpenGL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078" y="4095362"/>
            <a:ext cx="8257939" cy="1029476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Bree Serif" pitchFamily="50" charset="-18"/>
              </a:rPr>
              <a:t>resizeGL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(): Handling setting up viewport, projections </a:t>
            </a:r>
            <a:endParaRPr lang="sl-SI" sz="2400" dirty="0" smtClean="0">
              <a:solidFill>
                <a:schemeClr val="bg1"/>
              </a:solidFill>
              <a:latin typeface="Bree Serif" pitchFamily="50" charset="-18"/>
            </a:endParaRPr>
          </a:p>
          <a:p>
            <a:r>
              <a:rPr lang="sl-SI" sz="2400" dirty="0">
                <a:solidFill>
                  <a:schemeClr val="bg1"/>
                </a:solidFill>
                <a:latin typeface="Bree Serif" pitchFamily="50" charset="-18"/>
              </a:rPr>
              <a:t>	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and resize 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of application 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window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078" y="5257800"/>
            <a:ext cx="8230496" cy="1398808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paintGL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(): Where we rendering OpenGL scene. Called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		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whenever </a:t>
            </a:r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updateGL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() called or widget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		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needs 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update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078" y="2932924"/>
            <a:ext cx="7869820" cy="1029476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initializeGL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(): Setting up OpenGL rendering context,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		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called 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once on OpenGL start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619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"/>
    </mc:Choice>
    <mc:Fallback xmlns="">
      <p:transition spd="slow" advTm="135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7775262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Bree Serif" pitchFamily="50" charset="-18"/>
              </a:rPr>
              <a:t>Qt</a:t>
            </a:r>
            <a:r>
              <a:rPr lang="en-US" sz="4000" dirty="0">
                <a:solidFill>
                  <a:schemeClr val="bg1"/>
                </a:solidFill>
                <a:latin typeface="Bree Serif" pitchFamily="50" charset="-18"/>
              </a:rPr>
              <a:t> OpenGL Integration Part </a:t>
            </a:r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3</a:t>
            </a:r>
            <a:endParaRPr lang="sl-SI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752600"/>
            <a:ext cx="6406535" cy="587441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We sub classed </a:t>
            </a:r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QGLWidget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 as </a:t>
            </a:r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GLWidget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2941095"/>
            <a:ext cx="8927994" cy="1326105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GLWidget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 doesn’t aware of our UI so we 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implemented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Signals 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and Slots 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mechanism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(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kind of observer or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publish-subscribe 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pattern) 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to 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communicate between objects.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800600"/>
            <a:ext cx="8489990" cy="1326105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Bree Serif" pitchFamily="50" charset="-18"/>
              </a:rPr>
              <a:t>GLWidget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 providing interfaces for UI to pass all ways, 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all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buildings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, POI, map bounds, search result and </a:t>
            </a: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delete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/>
            </a:r>
            <a:b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</a:br>
            <a:r>
              <a:rPr lang="en-US" sz="2400" dirty="0" smtClean="0">
                <a:solidFill>
                  <a:schemeClr val="bg1"/>
                </a:solidFill>
                <a:latin typeface="Bree Serif" pitchFamily="50" charset="-18"/>
              </a:rPr>
              <a:t>functions </a:t>
            </a:r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for these.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0573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"/>
    </mc:Choice>
    <mc:Fallback xmlns="">
      <p:transition spd="slow" advTm="135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7775262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Bree Serif" pitchFamily="50" charset="-18"/>
              </a:rPr>
              <a:t>Qt</a:t>
            </a:r>
            <a:r>
              <a:rPr lang="en-US" sz="4000" dirty="0">
                <a:solidFill>
                  <a:schemeClr val="bg1"/>
                </a:solidFill>
                <a:latin typeface="Bree Serif" pitchFamily="50" charset="-18"/>
              </a:rPr>
              <a:t> OpenGL Integration Part </a:t>
            </a:r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3</a:t>
            </a:r>
            <a:endParaRPr lang="sl-SI" sz="4000" dirty="0"/>
          </a:p>
        </p:txBody>
      </p:sp>
      <p:sp>
        <p:nvSpPr>
          <p:cNvPr id="8" name="Process 3"/>
          <p:cNvSpPr/>
          <p:nvPr/>
        </p:nvSpPr>
        <p:spPr>
          <a:xfrm>
            <a:off x="4030624" y="3087716"/>
            <a:ext cx="1003852" cy="577996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OpenGL</a:t>
            </a:r>
          </a:p>
        </p:txBody>
      </p:sp>
      <p:sp>
        <p:nvSpPr>
          <p:cNvPr id="10" name="Alternate Process 4"/>
          <p:cNvSpPr/>
          <p:nvPr/>
        </p:nvSpPr>
        <p:spPr>
          <a:xfrm>
            <a:off x="5428728" y="2517325"/>
            <a:ext cx="1049483" cy="646443"/>
          </a:xfrm>
          <a:prstGeom prst="flowChartAlternateProcess">
            <a:avLst/>
          </a:prstGeom>
          <a:solidFill>
            <a:srgbClr val="FD99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Ways</a:t>
            </a:r>
          </a:p>
        </p:txBody>
      </p:sp>
      <p:sp>
        <p:nvSpPr>
          <p:cNvPr id="11" name="Alternate Process 7"/>
          <p:cNvSpPr/>
          <p:nvPr/>
        </p:nvSpPr>
        <p:spPr>
          <a:xfrm>
            <a:off x="1619853" y="4344055"/>
            <a:ext cx="1353080" cy="646443"/>
          </a:xfrm>
          <a:prstGeom prst="flowChartAlternateProcess">
            <a:avLst/>
          </a:prstGeom>
          <a:solidFill>
            <a:srgbClr val="FD99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Start/End Point	</a:t>
            </a:r>
          </a:p>
        </p:txBody>
      </p:sp>
      <p:sp>
        <p:nvSpPr>
          <p:cNvPr id="12" name="Alternate Process 9"/>
          <p:cNvSpPr/>
          <p:nvPr/>
        </p:nvSpPr>
        <p:spPr>
          <a:xfrm>
            <a:off x="3984993" y="1555265"/>
            <a:ext cx="1049483" cy="646443"/>
          </a:xfrm>
          <a:prstGeom prst="flowChartAlternateProcess">
            <a:avLst/>
          </a:prstGeom>
          <a:solidFill>
            <a:srgbClr val="FD99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Border</a:t>
            </a:r>
          </a:p>
        </p:txBody>
      </p:sp>
      <p:sp>
        <p:nvSpPr>
          <p:cNvPr id="13" name="Alternate Process 10"/>
          <p:cNvSpPr/>
          <p:nvPr/>
        </p:nvSpPr>
        <p:spPr>
          <a:xfrm>
            <a:off x="3984993" y="4739526"/>
            <a:ext cx="1049483" cy="646443"/>
          </a:xfrm>
          <a:prstGeom prst="flowChartAlternateProcess">
            <a:avLst/>
          </a:prstGeom>
          <a:solidFill>
            <a:srgbClr val="FD99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Paths</a:t>
            </a:r>
          </a:p>
        </p:txBody>
      </p:sp>
      <p:sp>
        <p:nvSpPr>
          <p:cNvPr id="14" name="Alternate Process 11"/>
          <p:cNvSpPr/>
          <p:nvPr/>
        </p:nvSpPr>
        <p:spPr>
          <a:xfrm>
            <a:off x="5428728" y="4198077"/>
            <a:ext cx="1301952" cy="646443"/>
          </a:xfrm>
          <a:prstGeom prst="flowChartAlternateProcess">
            <a:avLst/>
          </a:prstGeom>
          <a:solidFill>
            <a:srgbClr val="FD99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Buildings</a:t>
            </a:r>
          </a:p>
        </p:txBody>
      </p:sp>
      <p:sp>
        <p:nvSpPr>
          <p:cNvPr id="15" name="Alternate Process 12"/>
          <p:cNvSpPr/>
          <p:nvPr/>
        </p:nvSpPr>
        <p:spPr>
          <a:xfrm>
            <a:off x="1619853" y="2517325"/>
            <a:ext cx="1049483" cy="646443"/>
          </a:xfrm>
          <a:prstGeom prst="flowChartAlternateProcess">
            <a:avLst/>
          </a:prstGeom>
          <a:solidFill>
            <a:srgbClr val="FD99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POI</a:t>
            </a:r>
          </a:p>
        </p:txBody>
      </p:sp>
      <p:sp>
        <p:nvSpPr>
          <p:cNvPr id="16" name="Round Diagonal Corner Rectangle 15"/>
          <p:cNvSpPr/>
          <p:nvPr/>
        </p:nvSpPr>
        <p:spPr>
          <a:xfrm>
            <a:off x="6412776" y="1657936"/>
            <a:ext cx="1508680" cy="501944"/>
          </a:xfrm>
          <a:prstGeom prst="round2Diag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Way : Relation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7921456" y="915694"/>
            <a:ext cx="965828" cy="501944"/>
          </a:xfrm>
          <a:prstGeom prst="round2Diag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Node</a:t>
            </a:r>
          </a:p>
        </p:txBody>
      </p:sp>
      <p:cxnSp>
        <p:nvCxnSpPr>
          <p:cNvPr id="18" name="Straight Connector 17"/>
          <p:cNvCxnSpPr>
            <a:stCxn id="8" idx="3"/>
            <a:endCxn id="10" idx="1"/>
          </p:cNvCxnSpPr>
          <p:nvPr/>
        </p:nvCxnSpPr>
        <p:spPr>
          <a:xfrm flipV="1">
            <a:off x="5034476" y="2840547"/>
            <a:ext cx="394252" cy="536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16" idx="1"/>
          </p:cNvCxnSpPr>
          <p:nvPr/>
        </p:nvCxnSpPr>
        <p:spPr>
          <a:xfrm flipV="1">
            <a:off x="6478211" y="2159880"/>
            <a:ext cx="688905" cy="680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  <a:endCxn id="17" idx="1"/>
          </p:cNvCxnSpPr>
          <p:nvPr/>
        </p:nvCxnSpPr>
        <p:spPr>
          <a:xfrm flipV="1">
            <a:off x="7921456" y="1417638"/>
            <a:ext cx="482914" cy="49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3"/>
            <a:endCxn id="14" idx="0"/>
          </p:cNvCxnSpPr>
          <p:nvPr/>
        </p:nvCxnSpPr>
        <p:spPr>
          <a:xfrm>
            <a:off x="5034476" y="3376714"/>
            <a:ext cx="1045228" cy="8213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 Diagonal Corner Rectangle 21"/>
          <p:cNvSpPr/>
          <p:nvPr/>
        </p:nvSpPr>
        <p:spPr>
          <a:xfrm>
            <a:off x="7232111" y="3475582"/>
            <a:ext cx="1655173" cy="792421"/>
          </a:xfrm>
          <a:prstGeom prst="round2DiagRect">
            <a:avLst>
              <a:gd name="adj1" fmla="val 8989"/>
              <a:gd name="adj2" fmla="val 0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Building : Relation</a:t>
            </a:r>
          </a:p>
        </p:txBody>
      </p:sp>
      <p:cxnSp>
        <p:nvCxnSpPr>
          <p:cNvPr id="23" name="Straight Arrow Connector 22"/>
          <p:cNvCxnSpPr>
            <a:stCxn id="14" idx="0"/>
            <a:endCxn id="22" idx="2"/>
          </p:cNvCxnSpPr>
          <p:nvPr/>
        </p:nvCxnSpPr>
        <p:spPr>
          <a:xfrm flipV="1">
            <a:off x="6079704" y="3871793"/>
            <a:ext cx="1152407" cy="3262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3"/>
            <a:endCxn id="17" idx="1"/>
          </p:cNvCxnSpPr>
          <p:nvPr/>
        </p:nvCxnSpPr>
        <p:spPr>
          <a:xfrm flipV="1">
            <a:off x="8059698" y="1417638"/>
            <a:ext cx="344672" cy="2057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  <a:endCxn id="13" idx="0"/>
          </p:cNvCxnSpPr>
          <p:nvPr/>
        </p:nvCxnSpPr>
        <p:spPr>
          <a:xfrm flipH="1">
            <a:off x="4509735" y="3665712"/>
            <a:ext cx="22815" cy="10738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 Diagonal Corner Rectangle 25"/>
          <p:cNvSpPr/>
          <p:nvPr/>
        </p:nvSpPr>
        <p:spPr>
          <a:xfrm>
            <a:off x="3778210" y="5963965"/>
            <a:ext cx="1508680" cy="501944"/>
          </a:xfrm>
          <a:prstGeom prst="round2Diag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Path: Relation</a:t>
            </a:r>
          </a:p>
        </p:txBody>
      </p:sp>
      <p:sp>
        <p:nvSpPr>
          <p:cNvPr id="27" name="Round Diagonal Corner Rectangle 26"/>
          <p:cNvSpPr/>
          <p:nvPr/>
        </p:nvSpPr>
        <p:spPr>
          <a:xfrm>
            <a:off x="6554721" y="5963965"/>
            <a:ext cx="2326213" cy="501944"/>
          </a:xfrm>
          <a:prstGeom prst="round2Diag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</a:t>
            </a:r>
            <a:r>
              <a:rPr lang="en-US" dirty="0" err="1" smtClean="0"/>
              <a:t>PathSegment</a:t>
            </a:r>
            <a:r>
              <a:rPr lang="en-US" dirty="0" smtClean="0"/>
              <a:t>: Relation</a:t>
            </a:r>
          </a:p>
        </p:txBody>
      </p:sp>
      <p:cxnSp>
        <p:nvCxnSpPr>
          <p:cNvPr id="28" name="Straight Arrow Connector 27"/>
          <p:cNvCxnSpPr>
            <a:stCxn id="13" idx="2"/>
            <a:endCxn id="26" idx="3"/>
          </p:cNvCxnSpPr>
          <p:nvPr/>
        </p:nvCxnSpPr>
        <p:spPr>
          <a:xfrm>
            <a:off x="4509735" y="5385969"/>
            <a:ext cx="22815" cy="577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0"/>
            <a:endCxn id="27" idx="2"/>
          </p:cNvCxnSpPr>
          <p:nvPr/>
        </p:nvCxnSpPr>
        <p:spPr>
          <a:xfrm>
            <a:off x="5286890" y="6214937"/>
            <a:ext cx="12678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 Diagonal Corner Rectangle 29"/>
          <p:cNvSpPr/>
          <p:nvPr/>
        </p:nvSpPr>
        <p:spPr>
          <a:xfrm>
            <a:off x="6593445" y="5134997"/>
            <a:ext cx="2248765" cy="501944"/>
          </a:xfrm>
          <a:prstGeom prst="round2Diag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</a:t>
            </a:r>
            <a:r>
              <a:rPr lang="en-US" dirty="0" err="1" smtClean="0"/>
              <a:t>WaySegment</a:t>
            </a:r>
            <a:r>
              <a:rPr lang="en-US" dirty="0" smtClean="0"/>
              <a:t> : Relation</a:t>
            </a:r>
          </a:p>
        </p:txBody>
      </p:sp>
      <p:cxnSp>
        <p:nvCxnSpPr>
          <p:cNvPr id="31" name="Straight Arrow Connector 30"/>
          <p:cNvCxnSpPr>
            <a:stCxn id="27" idx="3"/>
            <a:endCxn id="30" idx="1"/>
          </p:cNvCxnSpPr>
          <p:nvPr/>
        </p:nvCxnSpPr>
        <p:spPr>
          <a:xfrm flipV="1">
            <a:off x="7717828" y="5636941"/>
            <a:ext cx="0" cy="327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30" idx="0"/>
            <a:endCxn id="17" idx="0"/>
          </p:cNvCxnSpPr>
          <p:nvPr/>
        </p:nvCxnSpPr>
        <p:spPr>
          <a:xfrm flipV="1">
            <a:off x="8842210" y="1166666"/>
            <a:ext cx="45074" cy="4219303"/>
          </a:xfrm>
          <a:prstGeom prst="bentConnector3">
            <a:avLst>
              <a:gd name="adj1" fmla="val 47055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11" idx="3"/>
          </p:cNvCxnSpPr>
          <p:nvPr/>
        </p:nvCxnSpPr>
        <p:spPr>
          <a:xfrm flipH="1">
            <a:off x="2972933" y="3376714"/>
            <a:ext cx="1057691" cy="12905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3"/>
            <a:endCxn id="8" idx="1"/>
          </p:cNvCxnSpPr>
          <p:nvPr/>
        </p:nvCxnSpPr>
        <p:spPr>
          <a:xfrm>
            <a:off x="2669336" y="2840547"/>
            <a:ext cx="1361288" cy="536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 Diagonal Corner Rectangle 34"/>
          <p:cNvSpPr/>
          <p:nvPr/>
        </p:nvSpPr>
        <p:spPr>
          <a:xfrm>
            <a:off x="457200" y="1585686"/>
            <a:ext cx="1301045" cy="501944"/>
          </a:xfrm>
          <a:prstGeom prst="round2Diag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 </a:t>
            </a:r>
            <a:r>
              <a:rPr lang="en-US" dirty="0" err="1" smtClean="0"/>
              <a:t>GLPOIPoint</a:t>
            </a:r>
            <a:endParaRPr lang="en-US" dirty="0" smtClean="0"/>
          </a:p>
        </p:txBody>
      </p:sp>
      <p:cxnSp>
        <p:nvCxnSpPr>
          <p:cNvPr id="36" name="Straight Arrow Connector 35"/>
          <p:cNvCxnSpPr>
            <a:stCxn id="15" idx="1"/>
            <a:endCxn id="35" idx="1"/>
          </p:cNvCxnSpPr>
          <p:nvPr/>
        </p:nvCxnSpPr>
        <p:spPr>
          <a:xfrm flipH="1" flipV="1">
            <a:off x="1107723" y="2087630"/>
            <a:ext cx="512130" cy="752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0"/>
            <a:endCxn id="12" idx="2"/>
          </p:cNvCxnSpPr>
          <p:nvPr/>
        </p:nvCxnSpPr>
        <p:spPr>
          <a:xfrm flipH="1" flipV="1">
            <a:off x="4509735" y="2201708"/>
            <a:ext cx="22815" cy="886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"/>
    </mc:Choice>
    <mc:Fallback xmlns="">
      <p:transition spd="slow" advTm="135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13" y="-1"/>
            <a:ext cx="2883769" cy="270871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Picture 9" descr="building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8" y="0"/>
            <a:ext cx="3094182" cy="270871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 descr="searchResultPath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0909"/>
            <a:ext cx="2973743" cy="281709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Picture 11" descr="startEndPoi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13" y="4040909"/>
            <a:ext cx="2883769" cy="281709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3" name="Picture 12" descr="po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8" y="4040909"/>
            <a:ext cx="3094182" cy="281709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Content Placeholder 10" descr="Screen Shot 2014-01-07 at 11.52.51 PM.png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6" b="18766"/>
          <a:stretch>
            <a:fillRect/>
          </a:stretch>
        </p:blipFill>
        <p:spPr>
          <a:xfrm>
            <a:off x="-1" y="0"/>
            <a:ext cx="2973742" cy="2708713"/>
          </a:xfrm>
          <a:ln w="38100">
            <a:solidFill>
              <a:schemeClr val="bg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18647" y="2414992"/>
            <a:ext cx="2336446" cy="587441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Map Border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42703" y="2414990"/>
            <a:ext cx="1485059" cy="587441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Ways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07419" y="2414991"/>
            <a:ext cx="1978977" cy="587441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Buildings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9817" y="3679759"/>
            <a:ext cx="1514106" cy="587441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Paths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26867" y="3679759"/>
            <a:ext cx="2916733" cy="587441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Start/End points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87246" y="3679759"/>
            <a:ext cx="3019325" cy="587441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Points of interest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324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"/>
    </mc:Choice>
    <mc:Fallback xmlns="">
      <p:transition spd="slow" advTm="135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27" y="464529"/>
            <a:ext cx="4999379" cy="3962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3685809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Matlab GUI</a:t>
            </a:r>
            <a:endParaRPr lang="sl-SI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580501"/>
            <a:ext cx="4082117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GUIDE Layout Editor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445729"/>
            <a:ext cx="2487128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Functional: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3347005"/>
            <a:ext cx="3070622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>
                <a:solidFill>
                  <a:schemeClr val="bg1"/>
                </a:solidFill>
                <a:latin typeface="Bree Serif" pitchFamily="50" charset="-18"/>
              </a:rPr>
              <a:t>3 types of 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2639" y="4219851"/>
            <a:ext cx="4851558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>
                <a:solidFill>
                  <a:schemeClr val="bg1"/>
                </a:solidFill>
                <a:latin typeface="Bree Serif" pitchFamily="50" charset="-18"/>
              </a:rPr>
              <a:t>map/roads/POI </a:t>
            </a:r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representation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56273" y="4219851"/>
            <a:ext cx="2969633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Path information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639" y="5043749"/>
            <a:ext cx="2817347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Point swapping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639" y="5974788"/>
            <a:ext cx="4373863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ee Serif" pitchFamily="50" charset="-18"/>
              </a:rPr>
              <a:t>3 possibilities of data enter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00493" y="5083328"/>
            <a:ext cx="2769065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Transport ypes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4540" y="5974788"/>
            <a:ext cx="3176420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Hide / show panel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761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"/>
    </mc:Choice>
    <mc:Fallback xmlns="">
      <p:transition spd="slow" advTm="1358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3799622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Main issues</a:t>
            </a:r>
            <a:endParaRPr lang="sl-SI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2464056"/>
            <a:ext cx="3928229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OpenStreetMap Library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424" y="1580501"/>
            <a:ext cx="2687504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Map plotting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454" y="4590832"/>
            <a:ext cx="4208754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Layers representation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6010" y="2464056"/>
            <a:ext cx="1807455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handles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4400" y="3352800"/>
            <a:ext cx="3567552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Dot as an extra layer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2791" y="3352800"/>
            <a:ext cx="2423008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Map bounds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04687" y="5569901"/>
            <a:ext cx="2987265" cy="660144"/>
          </a:xfrm>
          <a:prstGeom prst="rect">
            <a:avLst/>
          </a:prstGeom>
          <a:solidFill>
            <a:srgbClr val="4242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44000" rIns="360000" bIns="144000" rtlCol="0">
            <a:spAutoFit/>
          </a:bodyPr>
          <a:lstStyle/>
          <a:p>
            <a:r>
              <a:rPr lang="sl-SI" sz="2400" dirty="0" smtClean="0">
                <a:solidFill>
                  <a:schemeClr val="bg1"/>
                </a:solidFill>
                <a:latin typeface="Bree Serif" pitchFamily="50" charset="-18"/>
              </a:rPr>
              <a:t>Pick coordinates</a:t>
            </a:r>
            <a:endParaRPr lang="sl-SI" sz="24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68021" y="1580501"/>
            <a:ext cx="2725976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Dots plotting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8400" y="4618394"/>
            <a:ext cx="2605751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Mouse click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46723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"/>
    </mc:Choice>
    <mc:Fallback xmlns="">
      <p:transition spd="slow" advTm="13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Project Requirements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Map application 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77671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4399145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C++ vs Matlab</a:t>
            </a:r>
            <a:endParaRPr lang="sl-SI" sz="4000" dirty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111868"/>
              </p:ext>
            </p:extLst>
          </p:nvPr>
        </p:nvGraphicFramePr>
        <p:xfrm>
          <a:off x="533400" y="1752600"/>
          <a:ext cx="8229600" cy="4495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0400"/>
                <a:gridCol w="2209800"/>
                <a:gridCol w="2819400"/>
              </a:tblGrid>
              <a:tr h="5619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D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C++</a:t>
                      </a:r>
                      <a:endParaRPr lang="en-US" dirty="0"/>
                    </a:p>
                  </a:txBody>
                  <a:tcPr>
                    <a:solidFill>
                      <a:srgbClr val="FD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MATLAB</a:t>
                      </a:r>
                      <a:endParaRPr lang="en-US" dirty="0"/>
                    </a:p>
                  </a:txBody>
                  <a:tcPr>
                    <a:solidFill>
                      <a:srgbClr val="FD9900"/>
                    </a:solidFill>
                  </a:tcPr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dirty="0" smtClean="0"/>
                        <a:t>Computational resources usage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very 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extremely heavy</a:t>
                      </a:r>
                      <a:endParaRPr lang="en-US" dirty="0"/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 and toolboxes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harder</a:t>
                      </a:r>
                      <a:r>
                        <a:rPr lang="en-US" baseline="0" dirty="0" smtClean="0"/>
                        <a:t> to 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easier</a:t>
                      </a:r>
                      <a:r>
                        <a:rPr lang="en-US" baseline="0" dirty="0" smtClean="0"/>
                        <a:t> to use</a:t>
                      </a:r>
                      <a:endParaRPr lang="en-US" dirty="0"/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declaration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compulsory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required</a:t>
                      </a:r>
                      <a:endParaRPr lang="en-US" dirty="0"/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dirty="0" smtClean="0"/>
                        <a:t>Global functions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global in all program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only if declared in function</a:t>
                      </a:r>
                      <a:endParaRPr lang="en-US" dirty="0"/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dirty="0" smtClean="0"/>
                        <a:t>Plots</a:t>
                      </a:r>
                      <a:r>
                        <a:rPr lang="sl-SI" dirty="0" smtClean="0"/>
                        <a:t> </a:t>
                      </a:r>
                      <a:r>
                        <a:rPr lang="en-US" dirty="0" smtClean="0"/>
                        <a:t>&amp;</a:t>
                      </a:r>
                      <a:r>
                        <a:rPr lang="sl-SI" dirty="0" smtClean="0"/>
                        <a:t> </a:t>
                      </a:r>
                      <a:r>
                        <a:rPr lang="en-US" dirty="0" smtClean="0"/>
                        <a:t>drawings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external</a:t>
                      </a:r>
                      <a:r>
                        <a:rPr lang="en-US" baseline="0" dirty="0" smtClean="0"/>
                        <a:t> libraries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very easy</a:t>
                      </a:r>
                      <a:endParaRPr lang="en-US" dirty="0"/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r>
                        <a:rPr lang="en-US" dirty="0" smtClean="0"/>
                        <a:t>GUI creation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lots of</a:t>
                      </a:r>
                      <a:r>
                        <a:rPr lang="en-US" baseline="0" dirty="0" smtClean="0"/>
                        <a:t> possibilities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GUIDE or</a:t>
                      </a:r>
                      <a:r>
                        <a:rPr lang="en-US" baseline="0" dirty="0" smtClean="0"/>
                        <a:t> your code</a:t>
                      </a:r>
                      <a:endParaRPr lang="en-US" dirty="0"/>
                    </a:p>
                  </a:txBody>
                  <a:tcPr/>
                </a:tc>
              </a:tr>
              <a:tr h="5619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 of</a:t>
                      </a:r>
                      <a:r>
                        <a:rPr lang="en-US" baseline="0" dirty="0" smtClean="0"/>
                        <a:t> charge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expensive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9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3"/>
    </mc:Choice>
    <mc:Fallback xmlns="">
      <p:transition spd="slow" advTm="13133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6"/>
          <a:stretch/>
        </p:blipFill>
        <p:spPr>
          <a:xfrm>
            <a:off x="4862889" y="-24295"/>
            <a:ext cx="4281111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r="4937"/>
          <a:stretch/>
        </p:blipFill>
        <p:spPr>
          <a:xfrm>
            <a:off x="31752" y="-19050"/>
            <a:ext cx="4850187" cy="685275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819556" y="5791200"/>
            <a:ext cx="5324444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>
                <a:solidFill>
                  <a:schemeClr val="bg1"/>
                </a:solidFill>
                <a:latin typeface="Bree Serif" pitchFamily="50" charset="-18"/>
              </a:rPr>
              <a:t>...but we have also learned...</a:t>
            </a:r>
            <a:endParaRPr lang="sl-SI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1752" y="416128"/>
            <a:ext cx="8241845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We‘ve learned a lot about software engineering</a:t>
            </a:r>
            <a:endParaRPr lang="sl-SI" sz="2800" dirty="0"/>
          </a:p>
        </p:txBody>
      </p:sp>
    </p:spTree>
    <p:extLst>
      <p:ext uri="{BB962C8B-B14F-4D97-AF65-F5344CB8AC3E}">
        <p14:creationId xmlns:p14="http://schemas.microsoft.com/office/powerpoint/2010/main" val="6727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3"/>
    </mc:Choice>
    <mc:Fallback xmlns="">
      <p:transition spd="slow" advTm="13133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02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8392226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How to work in an international </a:t>
            </a:r>
            <a:endParaRPr lang="sl-SI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07385"/>
            <a:ext cx="2231885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team</a:t>
            </a:r>
            <a:endParaRPr lang="sl-SI" sz="4000" dirty="0"/>
          </a:p>
        </p:txBody>
      </p:sp>
    </p:spTree>
    <p:extLst>
      <p:ext uri="{BB962C8B-B14F-4D97-AF65-F5344CB8AC3E}">
        <p14:creationId xmlns:p14="http://schemas.microsoft.com/office/powerpoint/2010/main" val="393317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3"/>
    </mc:Choice>
    <mc:Fallback xmlns="">
      <p:transition spd="slow" advTm="13133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6"/>
            <a:ext cx="9125029" cy="68156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6882197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Proper time management</a:t>
            </a:r>
            <a:endParaRPr lang="sl-SI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2921627" y="5791200"/>
            <a:ext cx="6247773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Sleep while building or compiling...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931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3"/>
    </mc:Choice>
    <mc:Fallback xmlns="">
      <p:transition spd="slow" advTm="13133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5595"/>
          <a:stretch/>
        </p:blipFill>
        <p:spPr>
          <a:xfrm rot="5400000">
            <a:off x="1381125" y="-1371600"/>
            <a:ext cx="6858000" cy="960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25" y="152400"/>
            <a:ext cx="8924743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Sometimes we learn stuff we don‘t</a:t>
            </a:r>
            <a:endParaRPr lang="sl-SI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167659" y="5791200"/>
            <a:ext cx="5443066" cy="648997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08000" rIns="360000" bIns="108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QML...Does anybody see it?</a:t>
            </a:r>
            <a:endParaRPr lang="sl-SI" sz="2800" dirty="0">
              <a:solidFill>
                <a:schemeClr val="bg1"/>
              </a:solidFill>
              <a:latin typeface="Bree Serif" pitchFamily="50" charset="-1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" y="1393622"/>
            <a:ext cx="2231885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need</a:t>
            </a:r>
            <a:endParaRPr lang="sl-SI" sz="4000" dirty="0"/>
          </a:p>
        </p:txBody>
      </p:sp>
    </p:spTree>
    <p:extLst>
      <p:ext uri="{BB962C8B-B14F-4D97-AF65-F5344CB8AC3E}">
        <p14:creationId xmlns:p14="http://schemas.microsoft.com/office/powerpoint/2010/main" val="10245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3"/>
    </mc:Choice>
    <mc:Fallback xmlns="">
      <p:transition spd="slow" advTm="1313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002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77149" y="3875314"/>
            <a:ext cx="1150224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2D</a:t>
            </a:r>
            <a:endParaRPr lang="sl-SI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1"/>
          <a:stretch/>
        </p:blipFill>
        <p:spPr>
          <a:xfrm>
            <a:off x="0" y="-1"/>
            <a:ext cx="3080658" cy="685800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r="64912"/>
          <a:stretch/>
        </p:blipFill>
        <p:spPr>
          <a:xfrm>
            <a:off x="3080658" y="0"/>
            <a:ext cx="3048000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3"/>
          <a:stretch/>
        </p:blipFill>
        <p:spPr>
          <a:xfrm>
            <a:off x="6063342" y="0"/>
            <a:ext cx="3080658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52400" y="5404110"/>
            <a:ext cx="3276600" cy="1225290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80000" rIns="360000" bIns="180000" rtlCol="0">
            <a:spAutoFit/>
          </a:bodyPr>
          <a:lstStyle/>
          <a:p>
            <a:pPr algn="ctr"/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Analysing the problem</a:t>
            </a:r>
            <a:endParaRPr lang="sl-SI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52400"/>
            <a:ext cx="4827147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Project progress</a:t>
            </a:r>
            <a:endParaRPr lang="sl-SI" sz="4000" dirty="0"/>
          </a:p>
        </p:txBody>
      </p:sp>
    </p:spTree>
    <p:extLst>
      <p:ext uri="{BB962C8B-B14F-4D97-AF65-F5344CB8AC3E}">
        <p14:creationId xmlns:p14="http://schemas.microsoft.com/office/powerpoint/2010/main" val="41639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"/>
    </mc:Choice>
    <mc:Fallback xmlns="">
      <p:transition spd="slow" advTm="88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77149" y="3875314"/>
            <a:ext cx="1150224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2D</a:t>
            </a:r>
            <a:endParaRPr lang="sl-SI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1"/>
          <a:stretch/>
        </p:blipFill>
        <p:spPr>
          <a:xfrm>
            <a:off x="0" y="-1"/>
            <a:ext cx="3080658" cy="685800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r="64912"/>
          <a:stretch/>
        </p:blipFill>
        <p:spPr>
          <a:xfrm>
            <a:off x="3080658" y="0"/>
            <a:ext cx="3048000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3"/>
          <a:stretch/>
        </p:blipFill>
        <p:spPr>
          <a:xfrm>
            <a:off x="6063342" y="0"/>
            <a:ext cx="3080658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514600" y="5404110"/>
            <a:ext cx="4038600" cy="1225290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80000" rIns="360000" bIns="180000" rtlCol="0">
            <a:spAutoFit/>
          </a:bodyPr>
          <a:lstStyle/>
          <a:p>
            <a:pPr algn="ctr"/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Pre-implementation stage</a:t>
            </a:r>
            <a:endParaRPr lang="sl-SI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52400"/>
            <a:ext cx="4827147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>
                <a:solidFill>
                  <a:schemeClr val="bg1"/>
                </a:solidFill>
                <a:latin typeface="Bree Serif" pitchFamily="50" charset="-18"/>
              </a:rPr>
              <a:t>Project progress</a:t>
            </a:r>
            <a:endParaRPr lang="sl-SI" sz="4000" dirty="0"/>
          </a:p>
        </p:txBody>
      </p:sp>
    </p:spTree>
    <p:extLst>
      <p:ext uri="{BB962C8B-B14F-4D97-AF65-F5344CB8AC3E}">
        <p14:creationId xmlns:p14="http://schemas.microsoft.com/office/powerpoint/2010/main" val="20556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"/>
    </mc:Choice>
    <mc:Fallback xmlns="">
      <p:transition spd="slow" advTm="88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77149" y="3875314"/>
            <a:ext cx="1150224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2D</a:t>
            </a:r>
            <a:endParaRPr lang="sl-SI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11"/>
          <a:stretch/>
        </p:blipFill>
        <p:spPr>
          <a:xfrm>
            <a:off x="0" y="-1"/>
            <a:ext cx="3080658" cy="685800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r="64912"/>
          <a:stretch/>
        </p:blipFill>
        <p:spPr>
          <a:xfrm>
            <a:off x="3080658" y="0"/>
            <a:ext cx="3048000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3"/>
          <a:stretch/>
        </p:blipFill>
        <p:spPr>
          <a:xfrm>
            <a:off x="6063342" y="0"/>
            <a:ext cx="3080658" cy="6858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15000" y="5404110"/>
            <a:ext cx="3276600" cy="1225290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0" tIns="180000" rIns="360000" bIns="180000" rtlCol="0">
            <a:spAutoFit/>
          </a:bodyPr>
          <a:lstStyle/>
          <a:p>
            <a:pPr algn="ctr"/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Implementation stage</a:t>
            </a:r>
            <a:endParaRPr lang="sl-SI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52400"/>
            <a:ext cx="4827147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>
                <a:solidFill>
                  <a:schemeClr val="bg1"/>
                </a:solidFill>
                <a:latin typeface="Bree Serif" pitchFamily="50" charset="-18"/>
              </a:rPr>
              <a:t>Project progress</a:t>
            </a:r>
            <a:endParaRPr lang="sl-SI" sz="4000" dirty="0"/>
          </a:p>
        </p:txBody>
      </p:sp>
    </p:spTree>
    <p:extLst>
      <p:ext uri="{BB962C8B-B14F-4D97-AF65-F5344CB8AC3E}">
        <p14:creationId xmlns:p14="http://schemas.microsoft.com/office/powerpoint/2010/main" val="20030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"/>
    </mc:Choice>
    <mc:Fallback xmlns="">
      <p:transition spd="slow" advTm="88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7"/>
          <a:stretch/>
        </p:blipFill>
        <p:spPr>
          <a:xfrm>
            <a:off x="4724400" y="0"/>
            <a:ext cx="4357904" cy="685371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8679163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Software for project management</a:t>
            </a:r>
            <a:endParaRPr lang="sl-SI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91" y="3276600"/>
            <a:ext cx="1600199" cy="1600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98509"/>
            <a:ext cx="1658115" cy="21579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38" y="1905000"/>
            <a:ext cx="2329353" cy="102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3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4"/>
    </mc:Choice>
    <mc:Fallback xmlns="">
      <p:transition spd="slow" advTm="1195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6" y="1295400"/>
            <a:ext cx="7939964" cy="480046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0" y="152400"/>
            <a:ext cx="5312857" cy="1197178"/>
          </a:xfrm>
          <a:prstGeom prst="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540000" tIns="288000" rIns="540000" bIns="288000" rtlCol="0">
            <a:spAutoFit/>
          </a:bodyPr>
          <a:lstStyle/>
          <a:p>
            <a:r>
              <a:rPr lang="sl-SI" sz="4000" dirty="0" smtClean="0">
                <a:solidFill>
                  <a:schemeClr val="bg1"/>
                </a:solidFill>
                <a:latin typeface="Bree Serif" pitchFamily="50" charset="-18"/>
              </a:rPr>
              <a:t>User requirements</a:t>
            </a:r>
            <a:endParaRPr lang="sl-SI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440936" y="5987397"/>
            <a:ext cx="3626864" cy="794403"/>
          </a:xfrm>
          <a:prstGeom prst="rect">
            <a:avLst/>
          </a:prstGeom>
          <a:solidFill>
            <a:srgbClr val="FA95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360000" tIns="180000" rIns="360000" bIns="180000" rtlCol="0">
            <a:spAutoFit/>
          </a:bodyPr>
          <a:lstStyle/>
          <a:p>
            <a:r>
              <a:rPr lang="sl-SI" sz="2800" dirty="0" smtClean="0">
                <a:solidFill>
                  <a:schemeClr val="bg1"/>
                </a:solidFill>
                <a:latin typeface="Bree Serif" pitchFamily="50" charset="-18"/>
              </a:rPr>
              <a:t>Use case diagram</a:t>
            </a:r>
            <a:endParaRPr lang="sl-SI" sz="2800" dirty="0"/>
          </a:p>
        </p:txBody>
      </p:sp>
    </p:spTree>
    <p:extLst>
      <p:ext uri="{BB962C8B-B14F-4D97-AF65-F5344CB8AC3E}">
        <p14:creationId xmlns:p14="http://schemas.microsoft.com/office/powerpoint/2010/main" val="271701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9"/>
    </mc:Choice>
    <mc:Fallback xmlns="">
      <p:transition spd="slow" advTm="765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779</Words>
  <Application>Microsoft Office PowerPoint</Application>
  <PresentationFormat>On-screen Show (4:3)</PresentationFormat>
  <Paragraphs>244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Masters in Computer Vision Software Engineering Project 2013 – 2014 "YoMap"</vt:lpstr>
      <vt:lpstr>PowerPoint Presentation</vt:lpstr>
      <vt:lpstr>PowerPoint Presentation</vt:lpstr>
      <vt:lpstr>Project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večdotične površine na osnovi barvno-globinske kamere</dc:title>
  <dc:creator>Klemen</dc:creator>
  <cp:lastModifiedBy>Klemen</cp:lastModifiedBy>
  <cp:revision>92</cp:revision>
  <dcterms:created xsi:type="dcterms:W3CDTF">2006-08-16T00:00:00Z</dcterms:created>
  <dcterms:modified xsi:type="dcterms:W3CDTF">2014-01-08T05:24:19Z</dcterms:modified>
</cp:coreProperties>
</file>